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handoutMasterIdLst>
    <p:handoutMasterId r:id="rId33"/>
  </p:handoutMasterIdLst>
  <p:sldIdLst>
    <p:sldId id="256" r:id="rId2"/>
    <p:sldId id="328" r:id="rId3"/>
    <p:sldId id="279" r:id="rId4"/>
    <p:sldId id="272" r:id="rId5"/>
    <p:sldId id="307" r:id="rId6"/>
    <p:sldId id="303" r:id="rId7"/>
    <p:sldId id="329" r:id="rId8"/>
    <p:sldId id="330" r:id="rId9"/>
    <p:sldId id="331" r:id="rId10"/>
    <p:sldId id="332" r:id="rId11"/>
    <p:sldId id="333" r:id="rId12"/>
    <p:sldId id="318" r:id="rId13"/>
    <p:sldId id="319" r:id="rId14"/>
    <p:sldId id="304" r:id="rId15"/>
    <p:sldId id="334" r:id="rId16"/>
    <p:sldId id="278" r:id="rId17"/>
    <p:sldId id="280" r:id="rId18"/>
    <p:sldId id="263" r:id="rId19"/>
    <p:sldId id="257" r:id="rId20"/>
    <p:sldId id="265" r:id="rId21"/>
    <p:sldId id="260" r:id="rId22"/>
    <p:sldId id="281" r:id="rId23"/>
    <p:sldId id="266" r:id="rId24"/>
    <p:sldId id="261" r:id="rId25"/>
    <p:sldId id="259" r:id="rId26"/>
    <p:sldId id="290" r:id="rId27"/>
    <p:sldId id="289" r:id="rId28"/>
    <p:sldId id="295" r:id="rId29"/>
    <p:sldId id="294" r:id="rId30"/>
    <p:sldId id="335"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49" d="100"/>
          <a:sy n="49" d="100"/>
        </p:scale>
        <p:origin x="-148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ADCC0FF-EECE-3148-964E-6C48415511AE}" type="datetimeFigureOut">
              <a:rPr lang="en-US" smtClean="0"/>
              <a:t>9/14/15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6034580-201B-4747-B293-D3601B429F60}" type="slidenum">
              <a:rPr lang="en-US" smtClean="0"/>
              <a:t>‹#›</a:t>
            </a:fld>
            <a:endParaRPr lang="en-US"/>
          </a:p>
        </p:txBody>
      </p:sp>
    </p:spTree>
    <p:extLst>
      <p:ext uri="{BB962C8B-B14F-4D97-AF65-F5344CB8AC3E}">
        <p14:creationId xmlns:p14="http://schemas.microsoft.com/office/powerpoint/2010/main" val="2685676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8392F9-BA95-4A44-8C95-43BF0DE5AECF}" type="datetimeFigureOut">
              <a:rPr lang="en-US" smtClean="0"/>
              <a:t>9/14/15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50B607-2781-DA4D-BA4F-7D771D2526AF}" type="slidenum">
              <a:rPr lang="en-US" smtClean="0"/>
              <a:t>‹#›</a:t>
            </a:fld>
            <a:endParaRPr lang="en-US"/>
          </a:p>
        </p:txBody>
      </p:sp>
    </p:spTree>
    <p:extLst>
      <p:ext uri="{BB962C8B-B14F-4D97-AF65-F5344CB8AC3E}">
        <p14:creationId xmlns:p14="http://schemas.microsoft.com/office/powerpoint/2010/main" val="35158576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50B607-2781-DA4D-BA4F-7D771D2526AF}" type="slidenum">
              <a:rPr lang="en-US" smtClean="0"/>
              <a:t>1</a:t>
            </a:fld>
            <a:endParaRPr lang="en-US" dirty="0"/>
          </a:p>
        </p:txBody>
      </p:sp>
    </p:spTree>
    <p:extLst>
      <p:ext uri="{BB962C8B-B14F-4D97-AF65-F5344CB8AC3E}">
        <p14:creationId xmlns:p14="http://schemas.microsoft.com/office/powerpoint/2010/main" val="1761779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50B607-2781-DA4D-BA4F-7D771D2526AF}" type="slidenum">
              <a:rPr lang="en-US" smtClean="0"/>
              <a:t>18</a:t>
            </a:fld>
            <a:endParaRPr lang="en-US"/>
          </a:p>
        </p:txBody>
      </p:sp>
    </p:spTree>
    <p:extLst>
      <p:ext uri="{BB962C8B-B14F-4D97-AF65-F5344CB8AC3E}">
        <p14:creationId xmlns:p14="http://schemas.microsoft.com/office/powerpoint/2010/main" val="3749684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FF00"/>
              </a:solidFill>
            </a:endParaRPr>
          </a:p>
        </p:txBody>
      </p:sp>
      <p:sp>
        <p:nvSpPr>
          <p:cNvPr id="4" name="Slide Number Placeholder 3"/>
          <p:cNvSpPr>
            <a:spLocks noGrp="1"/>
          </p:cNvSpPr>
          <p:nvPr>
            <p:ph type="sldNum" sz="quarter" idx="10"/>
          </p:nvPr>
        </p:nvSpPr>
        <p:spPr/>
        <p:txBody>
          <a:bodyPr/>
          <a:lstStyle/>
          <a:p>
            <a:fld id="{4B50B607-2781-DA4D-BA4F-7D771D2526AF}" type="slidenum">
              <a:rPr lang="en-US" smtClean="0"/>
              <a:t>19</a:t>
            </a:fld>
            <a:endParaRPr lang="en-US"/>
          </a:p>
        </p:txBody>
      </p:sp>
    </p:spTree>
    <p:extLst>
      <p:ext uri="{BB962C8B-B14F-4D97-AF65-F5344CB8AC3E}">
        <p14:creationId xmlns:p14="http://schemas.microsoft.com/office/powerpoint/2010/main" val="2265266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50B607-2781-DA4D-BA4F-7D771D2526AF}" type="slidenum">
              <a:rPr lang="en-US" smtClean="0"/>
              <a:t>20</a:t>
            </a:fld>
            <a:endParaRPr lang="en-US"/>
          </a:p>
        </p:txBody>
      </p:sp>
    </p:spTree>
    <p:extLst>
      <p:ext uri="{BB962C8B-B14F-4D97-AF65-F5344CB8AC3E}">
        <p14:creationId xmlns:p14="http://schemas.microsoft.com/office/powerpoint/2010/main" val="4193783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50B607-2781-DA4D-BA4F-7D771D2526AF}" type="slidenum">
              <a:rPr lang="en-US" smtClean="0"/>
              <a:t>22</a:t>
            </a:fld>
            <a:endParaRPr lang="en-US"/>
          </a:p>
        </p:txBody>
      </p:sp>
    </p:spTree>
    <p:extLst>
      <p:ext uri="{BB962C8B-B14F-4D97-AF65-F5344CB8AC3E}">
        <p14:creationId xmlns:p14="http://schemas.microsoft.com/office/powerpoint/2010/main" val="3560268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50B607-2781-DA4D-BA4F-7D771D2526AF}" type="slidenum">
              <a:rPr lang="en-US" smtClean="0"/>
              <a:t>23</a:t>
            </a:fld>
            <a:endParaRPr lang="en-US"/>
          </a:p>
        </p:txBody>
      </p:sp>
    </p:spTree>
    <p:extLst>
      <p:ext uri="{BB962C8B-B14F-4D97-AF65-F5344CB8AC3E}">
        <p14:creationId xmlns:p14="http://schemas.microsoft.com/office/powerpoint/2010/main" val="1662632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College</a:t>
            </a:r>
            <a:r>
              <a:rPr lang="en-US" baseline="0" dirty="0" smtClean="0"/>
              <a:t> Board- location 5</a:t>
            </a:r>
            <a:r>
              <a:rPr lang="en-US" baseline="30000" dirty="0" smtClean="0"/>
              <a:t>th</a:t>
            </a:r>
            <a:r>
              <a:rPr lang="en-US" baseline="0" dirty="0" smtClean="0"/>
              <a:t> grade hallway.  </a:t>
            </a:r>
            <a:endParaRPr lang="en-US" dirty="0"/>
          </a:p>
        </p:txBody>
      </p:sp>
      <p:sp>
        <p:nvSpPr>
          <p:cNvPr id="4" name="Slide Number Placeholder 3"/>
          <p:cNvSpPr>
            <a:spLocks noGrp="1"/>
          </p:cNvSpPr>
          <p:nvPr>
            <p:ph type="sldNum" sz="quarter" idx="10"/>
          </p:nvPr>
        </p:nvSpPr>
        <p:spPr/>
        <p:txBody>
          <a:bodyPr/>
          <a:lstStyle/>
          <a:p>
            <a:fld id="{4B50B607-2781-DA4D-BA4F-7D771D2526AF}" type="slidenum">
              <a:rPr lang="en-US" smtClean="0"/>
              <a:t>24</a:t>
            </a:fld>
            <a:endParaRPr lang="en-US"/>
          </a:p>
        </p:txBody>
      </p:sp>
    </p:spTree>
    <p:extLst>
      <p:ext uri="{BB962C8B-B14F-4D97-AF65-F5344CB8AC3E}">
        <p14:creationId xmlns:p14="http://schemas.microsoft.com/office/powerpoint/2010/main" val="7705064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50B607-2781-DA4D-BA4F-7D771D2526AF}" type="slidenum">
              <a:rPr lang="en-US" smtClean="0"/>
              <a:t>25</a:t>
            </a:fld>
            <a:endParaRPr lang="en-US"/>
          </a:p>
        </p:txBody>
      </p:sp>
    </p:spTree>
    <p:extLst>
      <p:ext uri="{BB962C8B-B14F-4D97-AF65-F5344CB8AC3E}">
        <p14:creationId xmlns:p14="http://schemas.microsoft.com/office/powerpoint/2010/main" val="33948919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B50B607-2781-DA4D-BA4F-7D771D2526AF}" type="slidenum">
              <a:rPr lang="en-US" smtClean="0"/>
              <a:t>27</a:t>
            </a:fld>
            <a:endParaRPr lang="en-US"/>
          </a:p>
        </p:txBody>
      </p:sp>
    </p:spTree>
    <p:extLst>
      <p:ext uri="{BB962C8B-B14F-4D97-AF65-F5344CB8AC3E}">
        <p14:creationId xmlns:p14="http://schemas.microsoft.com/office/powerpoint/2010/main" val="4939097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50B607-2781-DA4D-BA4F-7D771D2526AF}" type="slidenum">
              <a:rPr lang="en-US" smtClean="0"/>
              <a:t>28</a:t>
            </a:fld>
            <a:endParaRPr lang="en-US"/>
          </a:p>
        </p:txBody>
      </p:sp>
    </p:spTree>
    <p:extLst>
      <p:ext uri="{BB962C8B-B14F-4D97-AF65-F5344CB8AC3E}">
        <p14:creationId xmlns:p14="http://schemas.microsoft.com/office/powerpoint/2010/main" val="41697166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50B607-2781-DA4D-BA4F-7D771D2526AF}" type="slidenum">
              <a:rPr lang="en-US" smtClean="0"/>
              <a:t>29</a:t>
            </a:fld>
            <a:endParaRPr lang="en-US"/>
          </a:p>
        </p:txBody>
      </p:sp>
    </p:spTree>
    <p:extLst>
      <p:ext uri="{BB962C8B-B14F-4D97-AF65-F5344CB8AC3E}">
        <p14:creationId xmlns:p14="http://schemas.microsoft.com/office/powerpoint/2010/main" val="4169716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2</a:t>
            </a:fld>
            <a:endParaRPr lang="en-US"/>
          </a:p>
        </p:txBody>
      </p:sp>
    </p:spTree>
    <p:extLst>
      <p:ext uri="{BB962C8B-B14F-4D97-AF65-F5344CB8AC3E}">
        <p14:creationId xmlns:p14="http://schemas.microsoft.com/office/powerpoint/2010/main" val="947153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Insert</a:t>
            </a:r>
            <a:r>
              <a:rPr lang="en-US" baseline="0" dirty="0" smtClean="0"/>
              <a:t> highlights</a:t>
            </a:r>
            <a:r>
              <a:rPr lang="en-US" baseline="0" smtClean="0"/>
              <a:t>/pages</a:t>
            </a:r>
            <a:endParaRPr lang="en-US" dirty="0"/>
          </a:p>
        </p:txBody>
      </p:sp>
      <p:sp>
        <p:nvSpPr>
          <p:cNvPr id="4" name="Slide Number Placeholder 3"/>
          <p:cNvSpPr>
            <a:spLocks noGrp="1"/>
          </p:cNvSpPr>
          <p:nvPr>
            <p:ph type="sldNum" sz="quarter" idx="10"/>
          </p:nvPr>
        </p:nvSpPr>
        <p:spPr/>
        <p:txBody>
          <a:bodyPr/>
          <a:lstStyle/>
          <a:p>
            <a:fld id="{4B50B607-2781-DA4D-BA4F-7D771D2526AF}" type="slidenum">
              <a:rPr lang="en-US" smtClean="0"/>
              <a:t>30</a:t>
            </a:fld>
            <a:endParaRPr lang="en-US"/>
          </a:p>
        </p:txBody>
      </p:sp>
    </p:spTree>
    <p:extLst>
      <p:ext uri="{BB962C8B-B14F-4D97-AF65-F5344CB8AC3E}">
        <p14:creationId xmlns:p14="http://schemas.microsoft.com/office/powerpoint/2010/main" val="4169716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50B607-2781-DA4D-BA4F-7D771D2526AF}" type="slidenum">
              <a:rPr lang="en-US" smtClean="0"/>
              <a:t>3</a:t>
            </a:fld>
            <a:endParaRPr lang="en-US"/>
          </a:p>
        </p:txBody>
      </p:sp>
    </p:spTree>
    <p:extLst>
      <p:ext uri="{BB962C8B-B14F-4D97-AF65-F5344CB8AC3E}">
        <p14:creationId xmlns:p14="http://schemas.microsoft.com/office/powerpoint/2010/main" val="298667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50B607-2781-DA4D-BA4F-7D771D2526AF}" type="slidenum">
              <a:rPr lang="en-US" smtClean="0"/>
              <a:t>11</a:t>
            </a:fld>
            <a:endParaRPr lang="en-US"/>
          </a:p>
        </p:txBody>
      </p:sp>
    </p:spTree>
    <p:extLst>
      <p:ext uri="{BB962C8B-B14F-4D97-AF65-F5344CB8AC3E}">
        <p14:creationId xmlns:p14="http://schemas.microsoft.com/office/powerpoint/2010/main" val="298667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7" name="Shape 19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 sz="1200" b="0" i="0" u="none" strike="noStrike" cap="none" baseline="0" dirty="0">
              <a:solidFill>
                <a:schemeClr val="dk1"/>
              </a:solidFill>
              <a:latin typeface="Calibri"/>
              <a:ea typeface="Calibri"/>
              <a:cs typeface="Calibri"/>
              <a:sym typeface="Calibri"/>
            </a:endParaRPr>
          </a:p>
        </p:txBody>
      </p:sp>
      <p:sp>
        <p:nvSpPr>
          <p:cNvPr id="198" name="Shape 19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b="0" i="0" u="none" strike="noStrike" cap="none" baseline="0">
                <a:solidFill>
                  <a:srgbClr val="000000"/>
                </a:solidFill>
                <a:latin typeface="Calibri"/>
                <a:ea typeface="Calibri"/>
                <a:cs typeface="Calibri"/>
                <a:sym typeface="Calibri"/>
              </a:rPr>
              <a:t>12</a:t>
            </a:fld>
            <a:endParaRPr lang="en" sz="1200" b="0" i="0" u="none" strike="noStrike" cap="none" baseline="0">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4" name="Shape 20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205" name="Shape 20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b="0" i="0" u="none" strike="noStrike" cap="none" baseline="0">
                <a:solidFill>
                  <a:schemeClr val="dk1"/>
                </a:solidFill>
                <a:latin typeface="Calibri"/>
                <a:ea typeface="Calibri"/>
                <a:cs typeface="Calibri"/>
                <a:sym typeface="Calibri"/>
              </a:rPr>
              <a:t>13</a:t>
            </a:fld>
            <a:endParaRPr lang="en"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50B607-2781-DA4D-BA4F-7D771D2526AF}" type="slidenum">
              <a:rPr lang="en-US" smtClean="0"/>
              <a:t>14</a:t>
            </a:fld>
            <a:endParaRPr lang="en-US"/>
          </a:p>
        </p:txBody>
      </p:sp>
    </p:spTree>
    <p:extLst>
      <p:ext uri="{BB962C8B-B14F-4D97-AF65-F5344CB8AC3E}">
        <p14:creationId xmlns:p14="http://schemas.microsoft.com/office/powerpoint/2010/main" val="1579014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a:t>
            </a:r>
            <a:r>
              <a:rPr lang="en-US" baseline="0" dirty="0" smtClean="0"/>
              <a:t> to handouts:</a:t>
            </a:r>
          </a:p>
          <a:p>
            <a:r>
              <a:rPr lang="en-US" sz="1200" kern="1200" dirty="0" smtClean="0">
                <a:solidFill>
                  <a:schemeClr val="tx1"/>
                </a:solidFill>
                <a:latin typeface="+mn-lt"/>
                <a:ea typeface="+mn-ea"/>
                <a:cs typeface="+mn-cs"/>
              </a:rPr>
              <a:t>CRES Shared Vision- 1 sided</a:t>
            </a:r>
          </a:p>
          <a:p>
            <a:r>
              <a:rPr lang="en-US" sz="1200" kern="1200" dirty="0" smtClean="0">
                <a:solidFill>
                  <a:schemeClr val="tx1"/>
                </a:solidFill>
                <a:latin typeface="+mn-lt"/>
                <a:ea typeface="+mn-ea"/>
                <a:cs typeface="+mn-cs"/>
              </a:rPr>
              <a:t>Semester 1 and 2- front to back</a:t>
            </a:r>
          </a:p>
          <a:p>
            <a:r>
              <a:rPr lang="en-US" sz="1200" kern="1200" dirty="0" smtClean="0">
                <a:solidFill>
                  <a:schemeClr val="tx1"/>
                </a:solidFill>
                <a:latin typeface="+mn-lt"/>
                <a:ea typeface="+mn-ea"/>
                <a:cs typeface="+mn-cs"/>
              </a:rPr>
              <a:t>Compact- front to back</a:t>
            </a:r>
          </a:p>
          <a:p>
            <a:r>
              <a:rPr lang="en-US" sz="1200" kern="1200" dirty="0" smtClean="0">
                <a:solidFill>
                  <a:schemeClr val="tx1"/>
                </a:solidFill>
                <a:latin typeface="+mn-lt"/>
                <a:ea typeface="+mn-ea"/>
                <a:cs typeface="+mn-cs"/>
              </a:rPr>
              <a:t>Family Friendly PIP- front to back</a:t>
            </a:r>
          </a:p>
          <a:p>
            <a:r>
              <a:rPr lang="en-US" sz="1200" kern="1200" dirty="0" smtClean="0">
                <a:solidFill>
                  <a:schemeClr val="tx1"/>
                </a:solidFill>
                <a:latin typeface="+mn-lt"/>
                <a:ea typeface="+mn-ea"/>
                <a:cs typeface="+mn-cs"/>
              </a:rPr>
              <a:t>SIP-  front to back and stapled</a:t>
            </a:r>
            <a:endParaRPr lang="en-US" dirty="0"/>
          </a:p>
        </p:txBody>
      </p:sp>
      <p:sp>
        <p:nvSpPr>
          <p:cNvPr id="4" name="Slide Number Placeholder 3"/>
          <p:cNvSpPr>
            <a:spLocks noGrp="1"/>
          </p:cNvSpPr>
          <p:nvPr>
            <p:ph type="sldNum" sz="quarter" idx="10"/>
          </p:nvPr>
        </p:nvSpPr>
        <p:spPr/>
        <p:txBody>
          <a:bodyPr/>
          <a:lstStyle/>
          <a:p>
            <a:fld id="{4B50B607-2781-DA4D-BA4F-7D771D2526AF}" type="slidenum">
              <a:rPr lang="en-US" smtClean="0"/>
              <a:t>16</a:t>
            </a:fld>
            <a:endParaRPr lang="en-US"/>
          </a:p>
        </p:txBody>
      </p:sp>
    </p:spTree>
    <p:extLst>
      <p:ext uri="{BB962C8B-B14F-4D97-AF65-F5344CB8AC3E}">
        <p14:creationId xmlns:p14="http://schemas.microsoft.com/office/powerpoint/2010/main" val="1579014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50B607-2781-DA4D-BA4F-7D771D2526AF}" type="slidenum">
              <a:rPr lang="en-US" smtClean="0"/>
              <a:t>17</a:t>
            </a:fld>
            <a:endParaRPr lang="en-US" dirty="0"/>
          </a:p>
        </p:txBody>
      </p:sp>
    </p:spTree>
    <p:extLst>
      <p:ext uri="{BB962C8B-B14F-4D97-AF65-F5344CB8AC3E}">
        <p14:creationId xmlns:p14="http://schemas.microsoft.com/office/powerpoint/2010/main" val="21251935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8ACDB3CC-F982-40F9-8DD6-BCC9AFBF44BD}" type="datetime1">
              <a:rPr lang="en-US" smtClean="0"/>
              <a:pPr/>
              <a:t>9/14/15</a:t>
            </a:fld>
            <a:endParaRPr lang="en-US" dirty="0"/>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US" dirty="0"/>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AC5B1FEA-406A-7749-A5C3-DDCB5F67A4CE}" type="slidenum">
              <a:rPr lang="en-US" smtClean="0"/>
              <a:pPr/>
              <a:t>‹#›</a:t>
            </a:fld>
            <a:endParaRPr lang="en-US" dirty="0"/>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371C1A-CAFA-43FD-A579-55B116A1448A}" type="datetime1">
              <a:rPr lang="en-US" smtClean="0"/>
              <a:pPr/>
              <a:t>9/14/15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A1BC03-21BF-4F6B-A3BE-29C937D452B1}" type="datetime1">
              <a:rPr lang="en-US" smtClean="0"/>
              <a:pPr/>
              <a:t>9/14/15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008867-0964-49C4-9DE5-8FBB189497BC}" type="datetime1">
              <a:rPr lang="en-US" smtClean="0"/>
              <a:pPr/>
              <a:t>9/14/15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DDAE5B-B07C-441A-8026-C23A427A74DC}" type="datetime1">
              <a:rPr lang="en-US" smtClean="0"/>
              <a:pPr/>
              <a:t>9/14/15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4151D5B8-D9C5-419F-913D-2186935717ED}" type="datetime1">
              <a:rPr lang="en-US" smtClean="0"/>
              <a:pPr/>
              <a:t>9/14/15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B1FEA-406A-7749-A5C3-DDCB5F67A4CE}" type="slidenum">
              <a:rPr lang="en-US" smtClean="0"/>
              <a:pPr/>
              <a:t>‹#›</a:t>
            </a:fld>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586F952F-F888-4FB8-9CB7-51D5F02FA3C8}" type="datetime1">
              <a:rPr lang="en-US" smtClean="0"/>
              <a:pPr/>
              <a:t>9/14/15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5B1FEA-406A-7749-A5C3-DDCB5F67A4CE}" type="slidenum">
              <a:rPr lang="en-US" smtClean="0"/>
              <a:pPr/>
              <a:t>‹#›</a:t>
            </a:fld>
            <a:endParaRPr lang="en-US"/>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88DB32-6162-43C0-9325-230E0A9B0177}" type="datetime1">
              <a:rPr lang="en-US" smtClean="0"/>
              <a:pPr/>
              <a:t>9/14/15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219B57-0E9E-4DE4-A7F5-9A169EF1CEE0}" type="datetime1">
              <a:rPr lang="en-US" smtClean="0"/>
              <a:pPr/>
              <a:t>9/14/15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F8F86C-0F1B-4333-B99B-B3B2B1F87225}" type="datetime1">
              <a:rPr lang="en-US" smtClean="0"/>
              <a:pPr/>
              <a:t>9/14/15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D7FCD9-7699-43D6-8D62-436E2DD234FF}" type="datetime1">
              <a:rPr lang="en-US" smtClean="0"/>
              <a:pPr/>
              <a:t>9/14/15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610FC3EB-42FB-4C38-8CAE-7A1293B83421}" type="datetime1">
              <a:rPr lang="en-US" smtClean="0"/>
              <a:pPr/>
              <a:t>9/14/15</a:t>
            </a:fld>
            <a:endParaRPr lang="en-US" dirty="0"/>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dirty="0"/>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AC5B1FEA-406A-7749-A5C3-DDCB5F67A4C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jp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jpg"/><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4" Type="http://schemas.openxmlformats.org/officeDocument/2006/relationships/image" Target="../media/image23.jpg"/><Relationship Id="rId5" Type="http://schemas.openxmlformats.org/officeDocument/2006/relationships/image" Target="../media/image24.pn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4" Type="http://schemas.openxmlformats.org/officeDocument/2006/relationships/image" Target="../media/image28.pn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9.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 Id="rId3"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360000">
            <a:off x="3369977" y="2765951"/>
            <a:ext cx="4847038" cy="1525308"/>
          </a:xfrm>
        </p:spPr>
        <p:txBody>
          <a:bodyPr/>
          <a:lstStyle/>
          <a:p>
            <a:r>
              <a:rPr lang="en-US" dirty="0" smtClean="0"/>
              <a:t>Welcome Back!</a:t>
            </a:r>
            <a:br>
              <a:rPr lang="en-US" dirty="0" smtClean="0"/>
            </a:br>
            <a:r>
              <a:rPr lang="en-US" dirty="0" smtClean="0"/>
              <a:t>2015-2016</a:t>
            </a:r>
            <a:endParaRPr lang="en-US" dirty="0"/>
          </a:p>
        </p:txBody>
      </p:sp>
      <p:sp>
        <p:nvSpPr>
          <p:cNvPr id="3" name="Subtitle 2"/>
          <p:cNvSpPr>
            <a:spLocks noGrp="1"/>
          </p:cNvSpPr>
          <p:nvPr>
            <p:ph type="subTitle" idx="1"/>
          </p:nvPr>
        </p:nvSpPr>
        <p:spPr>
          <a:xfrm rot="360000">
            <a:off x="3226008" y="4280169"/>
            <a:ext cx="4836456" cy="1528930"/>
          </a:xfrm>
        </p:spPr>
        <p:txBody>
          <a:bodyPr>
            <a:noAutofit/>
          </a:bodyPr>
          <a:lstStyle/>
          <a:p>
            <a:r>
              <a:rPr lang="en-US" b="1" dirty="0"/>
              <a:t>PART 2</a:t>
            </a:r>
            <a:endParaRPr lang="en-US" dirty="0"/>
          </a:p>
          <a:p>
            <a:r>
              <a:rPr lang="en-US" b="1" dirty="0"/>
              <a:t>”All IN”</a:t>
            </a:r>
            <a:endParaRPr lang="en-US" dirty="0"/>
          </a:p>
          <a:p>
            <a:r>
              <a:rPr lang="en-US" b="1" dirty="0"/>
              <a:t>Mission: Activate Learner</a:t>
            </a:r>
            <a:endParaRPr lang="en-US" dirty="0"/>
          </a:p>
          <a:p>
            <a:r>
              <a:rPr lang="en-US" b="1" dirty="0"/>
              <a:t>Reflect, Recharge, Reengage!</a:t>
            </a:r>
            <a:endParaRPr lang="en-US"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936980" y="548309"/>
            <a:ext cx="5476875" cy="1241362"/>
          </a:xfrm>
          <a:prstGeom prst="rect">
            <a:avLst/>
          </a:prstGeom>
          <a:noFill/>
          <a:ln>
            <a:noFill/>
          </a:ln>
        </p:spPr>
      </p:pic>
      <p:sp>
        <p:nvSpPr>
          <p:cNvPr id="4" name="TextBox 3"/>
          <p:cNvSpPr txBox="1"/>
          <p:nvPr/>
        </p:nvSpPr>
        <p:spPr>
          <a:xfrm>
            <a:off x="588442" y="4124322"/>
            <a:ext cx="2309571" cy="1323439"/>
          </a:xfrm>
          <a:prstGeom prst="rect">
            <a:avLst/>
          </a:prstGeom>
          <a:noFill/>
        </p:spPr>
        <p:txBody>
          <a:bodyPr wrap="square" rtlCol="0">
            <a:spAutoFit/>
          </a:bodyPr>
          <a:lstStyle/>
          <a:p>
            <a:pPr algn="ctr"/>
            <a:r>
              <a:rPr lang="en-US" sz="2000" b="1" i="1" dirty="0" smtClean="0"/>
              <a:t>2014-2015</a:t>
            </a:r>
          </a:p>
          <a:p>
            <a:pPr algn="ctr"/>
            <a:r>
              <a:rPr lang="en-US" sz="2000" b="1" i="1" dirty="0" smtClean="0"/>
              <a:t>ALL IN! OWN IT, BELIEVE IT, WORK HARD FOR IT</a:t>
            </a:r>
            <a:endParaRPr lang="en-US" sz="2000" b="1" i="1" dirty="0"/>
          </a:p>
        </p:txBody>
      </p:sp>
    </p:spTree>
    <p:extLst>
      <p:ext uri="{BB962C8B-B14F-4D97-AF65-F5344CB8AC3E}">
        <p14:creationId xmlns:p14="http://schemas.microsoft.com/office/powerpoint/2010/main" val="57935732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752" y="228600"/>
            <a:ext cx="2841689" cy="2009868"/>
          </a:xfrm>
        </p:spPr>
        <p:txBody>
          <a:bodyPr/>
          <a:lstStyle/>
          <a:p>
            <a:pPr algn="ctr"/>
            <a:r>
              <a:rPr lang="en-US" dirty="0" smtClean="0"/>
              <a:t>How Can </a:t>
            </a:r>
            <a:br>
              <a:rPr lang="en-US" dirty="0" smtClean="0"/>
            </a:br>
            <a:r>
              <a:rPr lang="en-US" dirty="0" smtClean="0"/>
              <a:t>You Get Involved?</a:t>
            </a:r>
            <a:endParaRPr lang="en-US" dirty="0"/>
          </a:p>
        </p:txBody>
      </p:sp>
      <p:sp>
        <p:nvSpPr>
          <p:cNvPr id="3" name="Content Placeholder 2"/>
          <p:cNvSpPr>
            <a:spLocks noGrp="1"/>
          </p:cNvSpPr>
          <p:nvPr>
            <p:ph idx="1"/>
          </p:nvPr>
        </p:nvSpPr>
        <p:spPr>
          <a:xfrm>
            <a:off x="3035441" y="0"/>
            <a:ext cx="6108559" cy="6457121"/>
          </a:xfrm>
        </p:spPr>
        <p:txBody>
          <a:bodyPr>
            <a:normAutofit fontScale="92500" lnSpcReduction="10000"/>
          </a:bodyPr>
          <a:lstStyle/>
          <a:p>
            <a:endParaRPr lang="en-US" sz="2200" dirty="0" smtClean="0"/>
          </a:p>
          <a:p>
            <a:endParaRPr lang="en-US" sz="2200" dirty="0"/>
          </a:p>
          <a:p>
            <a:pPr>
              <a:buFont typeface="Arial"/>
              <a:buChar char="•"/>
            </a:pPr>
            <a:r>
              <a:rPr lang="en-US" sz="2200" dirty="0" smtClean="0"/>
              <a:t>Registration/Meet the Teacher Day</a:t>
            </a:r>
          </a:p>
          <a:p>
            <a:pPr>
              <a:buFont typeface="Arial"/>
              <a:buChar char="•"/>
            </a:pPr>
            <a:r>
              <a:rPr lang="en-US" sz="2200" dirty="0" smtClean="0"/>
              <a:t>Attend Annual Title 1 Meeting</a:t>
            </a:r>
          </a:p>
          <a:p>
            <a:pPr>
              <a:buFont typeface="Arial"/>
              <a:buChar char="•"/>
            </a:pPr>
            <a:r>
              <a:rPr lang="en-US" sz="2200" dirty="0" smtClean="0"/>
              <a:t>Open House</a:t>
            </a:r>
          </a:p>
          <a:p>
            <a:pPr>
              <a:buFont typeface="Arial"/>
              <a:buChar char="•"/>
            </a:pPr>
            <a:r>
              <a:rPr lang="en-US" sz="2200" dirty="0" smtClean="0"/>
              <a:t>Schedule conferences with your child’s teacher</a:t>
            </a:r>
          </a:p>
          <a:p>
            <a:pPr>
              <a:buFont typeface="Arial"/>
              <a:buChar char="•"/>
            </a:pPr>
            <a:r>
              <a:rPr lang="en-US" sz="2200" dirty="0" smtClean="0"/>
              <a:t>Become familiar with our school’s: Parent Involvement Plan, School Compact and School Improvement Plan </a:t>
            </a:r>
            <a:r>
              <a:rPr lang="en-US" sz="2200" dirty="0" smtClean="0">
                <a:solidFill>
                  <a:srgbClr val="008000"/>
                </a:solidFill>
              </a:rPr>
              <a:t>(See handouts)</a:t>
            </a:r>
          </a:p>
          <a:p>
            <a:pPr>
              <a:buFont typeface="Arial"/>
              <a:buChar char="•"/>
            </a:pPr>
            <a:r>
              <a:rPr lang="en-US" sz="2200" dirty="0" smtClean="0"/>
              <a:t>Join our School Advisory Board (SAC): take part in developing our PIP and SIP</a:t>
            </a:r>
          </a:p>
          <a:p>
            <a:pPr>
              <a:buFont typeface="Arial"/>
              <a:buChar char="•"/>
            </a:pPr>
            <a:r>
              <a:rPr lang="en-US" sz="2200" dirty="0" smtClean="0"/>
              <a:t>Make suggestions and complete surveys as they come out</a:t>
            </a:r>
          </a:p>
          <a:p>
            <a:pPr>
              <a:buFont typeface="Arial"/>
              <a:buChar char="•"/>
            </a:pPr>
            <a:r>
              <a:rPr lang="en-US" sz="2200" dirty="0" smtClean="0"/>
              <a:t>Sign up to be a volunteer</a:t>
            </a:r>
          </a:p>
          <a:p>
            <a:pPr>
              <a:buFont typeface="Arial"/>
              <a:buChar char="•"/>
            </a:pPr>
            <a:r>
              <a:rPr lang="en-US" sz="2200" dirty="0" smtClean="0"/>
              <a:t>Take part in school-wide events: PTA, </a:t>
            </a:r>
            <a:r>
              <a:rPr lang="en-US" sz="2200" dirty="0" err="1" smtClean="0"/>
              <a:t>iMOM</a:t>
            </a:r>
            <a:r>
              <a:rPr lang="en-US" sz="2200" dirty="0"/>
              <a:t>/</a:t>
            </a:r>
            <a:r>
              <a:rPr lang="en-US" sz="2200" dirty="0" smtClean="0"/>
              <a:t>All Pro Dads, Watch Dog Dads, Community Events </a:t>
            </a:r>
          </a:p>
          <a:p>
            <a:pPr marL="457200" lvl="1" indent="0">
              <a:buNone/>
            </a:pPr>
            <a:endParaRPr lang="en-US" b="1" i="1" dirty="0" smtClean="0"/>
          </a:p>
          <a:p>
            <a:pPr marL="457200" lvl="1" indent="0">
              <a:buNone/>
            </a:pPr>
            <a:r>
              <a:rPr lang="en-US" b="1" i="1" dirty="0" smtClean="0">
                <a:solidFill>
                  <a:srgbClr val="800000"/>
                </a:solidFill>
              </a:rPr>
              <a:t>(Visit the Cafeteria for more information on how to get Involved)</a:t>
            </a:r>
          </a:p>
          <a:p>
            <a:endParaRPr lang="en-US" dirty="0" smtClean="0"/>
          </a:p>
          <a:p>
            <a:endParaRPr lang="en-US" dirty="0"/>
          </a:p>
        </p:txBody>
      </p:sp>
    </p:spTree>
    <p:extLst>
      <p:ext uri="{BB962C8B-B14F-4D97-AF65-F5344CB8AC3E}">
        <p14:creationId xmlns:p14="http://schemas.microsoft.com/office/powerpoint/2010/main" val="212570592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360000">
            <a:off x="3340158" y="2764388"/>
            <a:ext cx="4847038" cy="2095872"/>
          </a:xfrm>
        </p:spPr>
        <p:txBody>
          <a:bodyPr/>
          <a:lstStyle/>
          <a:p>
            <a:r>
              <a:rPr lang="en-US" sz="3600" dirty="0" smtClean="0"/>
              <a:t>WHAT IS OUR MISSION AS A DISTRICT AND A SCHOOL?</a:t>
            </a:r>
            <a:endParaRPr lang="en-US" sz="3600" dirty="0"/>
          </a:p>
        </p:txBody>
      </p:sp>
    </p:spTree>
    <p:extLst>
      <p:ext uri="{BB962C8B-B14F-4D97-AF65-F5344CB8AC3E}">
        <p14:creationId xmlns:p14="http://schemas.microsoft.com/office/powerpoint/2010/main" val="79644614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Shape 194"/>
          <p:cNvPicPr preferRelativeResize="0"/>
          <p:nvPr/>
        </p:nvPicPr>
        <p:blipFill rotWithShape="1">
          <a:blip r:embed="rId3">
            <a:alphaModFix/>
          </a:blip>
          <a:srcRect/>
          <a:stretch/>
        </p:blipFill>
        <p:spPr>
          <a:xfrm>
            <a:off x="13400" y="26398"/>
            <a:ext cx="9130599" cy="6831600"/>
          </a:xfrm>
          <a:prstGeom prst="rect">
            <a:avLst/>
          </a:prstGeom>
          <a:noFill/>
          <a:ln>
            <a:noFill/>
          </a:ln>
        </p:spPr>
      </p:pic>
    </p:spTree>
    <p:extLst>
      <p:ext uri="{BB962C8B-B14F-4D97-AF65-F5344CB8AC3E}">
        <p14:creationId xmlns:p14="http://schemas.microsoft.com/office/powerpoint/2010/main" val="75662653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Shape 200"/>
          <p:cNvPicPr preferRelativeResize="0"/>
          <p:nvPr/>
        </p:nvPicPr>
        <p:blipFill rotWithShape="1">
          <a:blip r:embed="rId3">
            <a:alphaModFix/>
          </a:blip>
          <a:srcRect/>
          <a:stretch/>
        </p:blipFill>
        <p:spPr>
          <a:xfrm>
            <a:off x="0" y="0"/>
            <a:ext cx="9144000" cy="6834242"/>
          </a:xfrm>
          <a:prstGeom prst="rect">
            <a:avLst/>
          </a:prstGeom>
          <a:noFill/>
          <a:ln>
            <a:noFill/>
          </a:ln>
        </p:spPr>
      </p:pic>
      <p:sp>
        <p:nvSpPr>
          <p:cNvPr id="201" name="Shape 201"/>
          <p:cNvSpPr txBox="1"/>
          <p:nvPr/>
        </p:nvSpPr>
        <p:spPr>
          <a:xfrm rot="788765">
            <a:off x="7096123" y="406943"/>
            <a:ext cx="1714500" cy="923329"/>
          </a:xfrm>
          <a:prstGeom prst="rect">
            <a:avLst/>
          </a:prstGeom>
          <a:solidFill>
            <a:srgbClr val="FFFF00"/>
          </a:solidFill>
          <a:ln>
            <a:noFill/>
          </a:ln>
        </p:spPr>
        <p:txBody>
          <a:bodyPr lIns="91425" tIns="45700" rIns="91425" bIns="45700" anchor="t" anchorCtr="0">
            <a:noAutofit/>
          </a:bodyPr>
          <a:lstStyle/>
          <a:p>
            <a:pPr marL="0" marR="0" lvl="0" indent="0" algn="ctr" rtl="0">
              <a:spcBef>
                <a:spcPts val="0"/>
              </a:spcBef>
              <a:buSzPct val="25000"/>
              <a:buNone/>
            </a:pPr>
            <a:r>
              <a:rPr lang="en" sz="1800" b="1" i="0" u="none" strike="noStrike" cap="none" baseline="0">
                <a:solidFill>
                  <a:schemeClr val="dk1"/>
                </a:solidFill>
                <a:latin typeface="Questrial"/>
                <a:ea typeface="Questrial"/>
                <a:cs typeface="Questrial"/>
                <a:sym typeface="Questrial"/>
              </a:rPr>
              <a:t>Specific expectations for our system</a:t>
            </a:r>
          </a:p>
        </p:txBody>
      </p:sp>
    </p:spTree>
    <p:extLst>
      <p:ext uri="{BB962C8B-B14F-4D97-AF65-F5344CB8AC3E}">
        <p14:creationId xmlns:p14="http://schemas.microsoft.com/office/powerpoint/2010/main" val="2352504656"/>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rot="175061">
            <a:off x="3175147" y="3063411"/>
            <a:ext cx="5388952" cy="1396062"/>
          </a:xfrm>
        </p:spPr>
        <p:txBody>
          <a:bodyPr/>
          <a:lstStyle/>
          <a:p>
            <a:r>
              <a:rPr lang="en-US" sz="2400" dirty="0" smtClean="0"/>
              <a:t>We can be the best school not by luck or chance but if we…</a:t>
            </a:r>
            <a:br>
              <a:rPr lang="en-US" sz="2400" dirty="0" smtClean="0"/>
            </a:br>
            <a:r>
              <a:rPr lang="en-US" sz="2400" dirty="0" smtClean="0"/>
              <a:t/>
            </a:r>
            <a:br>
              <a:rPr lang="en-US" sz="2400" dirty="0" smtClean="0"/>
            </a:br>
            <a:r>
              <a:rPr lang="en-US" sz="1800" dirty="0" smtClean="0"/>
              <a:t/>
            </a:r>
            <a:br>
              <a:rPr lang="en-US" sz="1800" dirty="0" smtClean="0"/>
            </a:br>
            <a:endParaRPr lang="en-US" sz="1800" dirty="0"/>
          </a:p>
        </p:txBody>
      </p:sp>
      <p:sp>
        <p:nvSpPr>
          <p:cNvPr id="9" name="TextBox 8"/>
          <p:cNvSpPr txBox="1"/>
          <p:nvPr/>
        </p:nvSpPr>
        <p:spPr>
          <a:xfrm rot="181717">
            <a:off x="3116943" y="3479516"/>
            <a:ext cx="5137189" cy="2831544"/>
          </a:xfrm>
          <a:prstGeom prst="rect">
            <a:avLst/>
          </a:prstGeom>
          <a:noFill/>
        </p:spPr>
        <p:txBody>
          <a:bodyPr wrap="square" rtlCol="0">
            <a:spAutoFit/>
          </a:bodyPr>
          <a:lstStyle/>
          <a:p>
            <a:pPr marL="285750" indent="-285750">
              <a:buFont typeface="Arial"/>
              <a:buChar char="•"/>
            </a:pPr>
            <a:r>
              <a:rPr lang="en-US" sz="1600" dirty="0" smtClean="0"/>
              <a:t>Truly are ALL IN!  This </a:t>
            </a:r>
            <a:r>
              <a:rPr lang="en-US" sz="1600" dirty="0"/>
              <a:t>is a </a:t>
            </a:r>
            <a:r>
              <a:rPr lang="en-US" sz="1600" dirty="0" smtClean="0"/>
              <a:t>passion, a </a:t>
            </a:r>
            <a:r>
              <a:rPr lang="en-US" sz="1600" dirty="0"/>
              <a:t>career- not just a </a:t>
            </a:r>
            <a:r>
              <a:rPr lang="en-US" sz="1600" dirty="0" smtClean="0"/>
              <a:t>job</a:t>
            </a:r>
          </a:p>
          <a:p>
            <a:pPr marL="285750" indent="-285750">
              <a:buFont typeface="Arial"/>
              <a:buChar char="•"/>
            </a:pPr>
            <a:r>
              <a:rPr lang="en-US" sz="1600" dirty="0" smtClean="0"/>
              <a:t>Truly believe ALL children can learn even if it is at a different pace and a different way</a:t>
            </a:r>
          </a:p>
          <a:p>
            <a:pPr marL="285750" indent="-285750">
              <a:buFont typeface="Arial"/>
              <a:buChar char="•"/>
            </a:pPr>
            <a:r>
              <a:rPr lang="en-US" sz="1600" dirty="0" smtClean="0"/>
              <a:t>All Work Together through collaboration and learn from each other</a:t>
            </a:r>
          </a:p>
          <a:p>
            <a:pPr marL="285750" indent="-285750">
              <a:buFont typeface="Arial"/>
              <a:buChar char="•"/>
            </a:pPr>
            <a:r>
              <a:rPr lang="en-US" sz="1600" dirty="0" smtClean="0"/>
              <a:t>All Implement </a:t>
            </a:r>
            <a:r>
              <a:rPr lang="en-US" sz="1600" dirty="0"/>
              <a:t>research based </a:t>
            </a:r>
            <a:r>
              <a:rPr lang="en-US" sz="1600" dirty="0" smtClean="0"/>
              <a:t>practices and make data driven decisions </a:t>
            </a:r>
          </a:p>
          <a:p>
            <a:pPr marL="285750" indent="-285750">
              <a:buFont typeface="Arial"/>
              <a:buChar char="•"/>
            </a:pPr>
            <a:r>
              <a:rPr lang="en-US" sz="1600" dirty="0" smtClean="0"/>
              <a:t>Truly reflect on our current practices and set goals to continue to grow </a:t>
            </a:r>
          </a:p>
          <a:p>
            <a:pPr marL="285750" indent="-285750">
              <a:buFont typeface="Arial"/>
              <a:buChar char="•"/>
            </a:pPr>
            <a:endParaRPr lang="en-US" dirty="0"/>
          </a:p>
        </p:txBody>
      </p:sp>
      <p:pic>
        <p:nvPicPr>
          <p:cNvPr id="10" name="Picture 9" descr="Screen Shot 2015-07-19 at 9.24.2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95362">
            <a:off x="1760274" y="976470"/>
            <a:ext cx="2570907" cy="1430711"/>
          </a:xfrm>
          <a:prstGeom prst="rect">
            <a:avLst/>
          </a:prstGeom>
        </p:spPr>
      </p:pic>
      <p:pic>
        <p:nvPicPr>
          <p:cNvPr id="11" name="Picture 10" descr="th-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692" y="3855296"/>
            <a:ext cx="2095542" cy="1819584"/>
          </a:xfrm>
          <a:prstGeom prst="rect">
            <a:avLst/>
          </a:prstGeom>
        </p:spPr>
      </p:pic>
      <p:sp>
        <p:nvSpPr>
          <p:cNvPr id="2" name="TextBox 1"/>
          <p:cNvSpPr txBox="1"/>
          <p:nvPr/>
        </p:nvSpPr>
        <p:spPr>
          <a:xfrm>
            <a:off x="5581442" y="402263"/>
            <a:ext cx="2743905" cy="1569660"/>
          </a:xfrm>
          <a:prstGeom prst="rect">
            <a:avLst/>
          </a:prstGeom>
          <a:noFill/>
        </p:spPr>
        <p:txBody>
          <a:bodyPr wrap="square" rtlCol="0">
            <a:spAutoFit/>
          </a:bodyPr>
          <a:lstStyle/>
          <a:p>
            <a:pPr algn="ctr"/>
            <a:r>
              <a:rPr lang="en-US" sz="2400" dirty="0" smtClean="0">
                <a:solidFill>
                  <a:schemeClr val="bg1"/>
                </a:solidFill>
              </a:rPr>
              <a:t>The only barriers and limits we have are the ones we create.</a:t>
            </a:r>
            <a:endParaRPr lang="en-US" sz="2400" dirty="0">
              <a:solidFill>
                <a:schemeClr val="bg1"/>
              </a:solidFill>
            </a:endParaRPr>
          </a:p>
        </p:txBody>
      </p:sp>
    </p:spTree>
    <p:extLst>
      <p:ext uri="{BB962C8B-B14F-4D97-AF65-F5344CB8AC3E}">
        <p14:creationId xmlns:p14="http://schemas.microsoft.com/office/powerpoint/2010/main" val="358501418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141" y="611738"/>
            <a:ext cx="7691719" cy="1281567"/>
          </a:xfrm>
        </p:spPr>
        <p:txBody>
          <a:bodyPr/>
          <a:lstStyle/>
          <a:p>
            <a:r>
              <a:rPr lang="en-US" sz="4400" dirty="0" smtClean="0">
                <a:latin typeface="Stencil"/>
                <a:cs typeface="Stencil"/>
              </a:rPr>
              <a:t>SCHOOL-WIDE MISSION</a:t>
            </a:r>
            <a:br>
              <a:rPr lang="en-US" sz="4400" dirty="0" smtClean="0">
                <a:latin typeface="Stencil"/>
                <a:cs typeface="Stencil"/>
              </a:rPr>
            </a:br>
            <a:r>
              <a:rPr lang="en-US" sz="4400" dirty="0" smtClean="0">
                <a:latin typeface="Stencil"/>
                <a:cs typeface="Stencil"/>
              </a:rPr>
              <a:t>4 focus areas</a:t>
            </a:r>
            <a:br>
              <a:rPr lang="en-US" sz="4400" dirty="0" smtClean="0">
                <a:latin typeface="Stencil"/>
                <a:cs typeface="Stencil"/>
              </a:rPr>
            </a:br>
            <a:r>
              <a:rPr lang="en-US" sz="4400" dirty="0" smtClean="0">
                <a:solidFill>
                  <a:srgbClr val="008000"/>
                </a:solidFill>
                <a:latin typeface="Stencil"/>
                <a:cs typeface="Stencil"/>
              </a:rPr>
              <a:t/>
            </a:r>
            <a:br>
              <a:rPr lang="en-US" sz="4400" dirty="0" smtClean="0">
                <a:solidFill>
                  <a:srgbClr val="008000"/>
                </a:solidFill>
                <a:latin typeface="Stencil"/>
                <a:cs typeface="Stencil"/>
              </a:rPr>
            </a:br>
            <a:endParaRPr lang="en-US" sz="4400" dirty="0">
              <a:solidFill>
                <a:srgbClr val="008000"/>
              </a:solidFill>
              <a:latin typeface="Stencil"/>
              <a:cs typeface="Stencil"/>
            </a:endParaRPr>
          </a:p>
        </p:txBody>
      </p:sp>
      <p:sp>
        <p:nvSpPr>
          <p:cNvPr id="3" name="Content Placeholder 2"/>
          <p:cNvSpPr>
            <a:spLocks noGrp="1"/>
          </p:cNvSpPr>
          <p:nvPr>
            <p:ph idx="1"/>
          </p:nvPr>
        </p:nvSpPr>
        <p:spPr>
          <a:xfrm>
            <a:off x="0" y="1252522"/>
            <a:ext cx="9143999" cy="5309989"/>
          </a:xfrm>
        </p:spPr>
        <p:txBody>
          <a:bodyPr>
            <a:normAutofit/>
          </a:bodyPr>
          <a:lstStyle/>
          <a:p>
            <a:pPr marL="0" indent="0">
              <a:buNone/>
            </a:pPr>
            <a:r>
              <a:rPr lang="en-US" sz="4800" dirty="0" smtClean="0">
                <a:latin typeface="Stencil"/>
                <a:cs typeface="Stencil"/>
              </a:rPr>
              <a:t>		</a:t>
            </a:r>
            <a:endParaRPr lang="en-US" sz="4800" dirty="0">
              <a:latin typeface="Stencil"/>
              <a:cs typeface="Stencil"/>
            </a:endParaRPr>
          </a:p>
        </p:txBody>
      </p:sp>
      <p:pic>
        <p:nvPicPr>
          <p:cNvPr id="6" name="Picture 5"/>
          <p:cNvPicPr>
            <a:picLocks noChangeAspect="1"/>
          </p:cNvPicPr>
          <p:nvPr/>
        </p:nvPicPr>
        <p:blipFill>
          <a:blip r:embed="rId2"/>
          <a:stretch>
            <a:fillRect/>
          </a:stretch>
        </p:blipFill>
        <p:spPr>
          <a:xfrm>
            <a:off x="4559300" y="3416300"/>
            <a:ext cx="12700" cy="12700"/>
          </a:xfrm>
          <a:prstGeom prst="rect">
            <a:avLst/>
          </a:prstGeom>
        </p:spPr>
      </p:pic>
      <p:pic>
        <p:nvPicPr>
          <p:cNvPr id="7" name="Picture 6"/>
          <p:cNvPicPr>
            <a:picLocks noChangeAspect="1"/>
          </p:cNvPicPr>
          <p:nvPr/>
        </p:nvPicPr>
        <p:blipFill>
          <a:blip r:embed="rId2"/>
          <a:stretch>
            <a:fillRect/>
          </a:stretch>
        </p:blipFill>
        <p:spPr>
          <a:xfrm>
            <a:off x="4559300" y="3416300"/>
            <a:ext cx="12700" cy="12700"/>
          </a:xfrm>
          <a:prstGeom prst="rect">
            <a:avLst/>
          </a:prstGeom>
        </p:spPr>
      </p:pic>
      <p:pic>
        <p:nvPicPr>
          <p:cNvPr id="8" name="Picture 7"/>
          <p:cNvPicPr>
            <a:picLocks noChangeAspect="1"/>
          </p:cNvPicPr>
          <p:nvPr/>
        </p:nvPicPr>
        <p:blipFill>
          <a:blip r:embed="rId2"/>
          <a:stretch>
            <a:fillRect/>
          </a:stretch>
        </p:blipFill>
        <p:spPr>
          <a:xfrm>
            <a:off x="4559300" y="3416300"/>
            <a:ext cx="12700" cy="12700"/>
          </a:xfrm>
          <a:prstGeom prst="rect">
            <a:avLst/>
          </a:prstGeom>
        </p:spPr>
      </p:pic>
      <p:pic>
        <p:nvPicPr>
          <p:cNvPr id="9" name="Picture 8"/>
          <p:cNvPicPr>
            <a:picLocks noChangeAspect="1"/>
          </p:cNvPicPr>
          <p:nvPr/>
        </p:nvPicPr>
        <p:blipFill>
          <a:blip r:embed="rId2"/>
          <a:stretch>
            <a:fillRect/>
          </a:stretch>
        </p:blipFill>
        <p:spPr>
          <a:xfrm>
            <a:off x="4559300" y="3416300"/>
            <a:ext cx="12700" cy="12700"/>
          </a:xfrm>
          <a:prstGeom prst="rect">
            <a:avLst/>
          </a:prstGeom>
        </p:spPr>
      </p:pic>
      <p:pic>
        <p:nvPicPr>
          <p:cNvPr id="10" name="Picture 9"/>
          <p:cNvPicPr>
            <a:picLocks noChangeAspect="1"/>
          </p:cNvPicPr>
          <p:nvPr/>
        </p:nvPicPr>
        <p:blipFill>
          <a:blip r:embed="rId2"/>
          <a:stretch>
            <a:fillRect/>
          </a:stretch>
        </p:blipFill>
        <p:spPr>
          <a:xfrm>
            <a:off x="4559300" y="3416300"/>
            <a:ext cx="12700" cy="12700"/>
          </a:xfrm>
          <a:prstGeom prst="rect">
            <a:avLst/>
          </a:prstGeom>
        </p:spPr>
      </p:pic>
      <p:pic>
        <p:nvPicPr>
          <p:cNvPr id="13" name="Picture 12"/>
          <p:cNvPicPr>
            <a:picLocks noChangeAspect="1"/>
          </p:cNvPicPr>
          <p:nvPr/>
        </p:nvPicPr>
        <p:blipFill>
          <a:blip r:embed="rId3"/>
          <a:stretch>
            <a:fillRect/>
          </a:stretch>
        </p:blipFill>
        <p:spPr>
          <a:xfrm>
            <a:off x="1602400" y="2141439"/>
            <a:ext cx="6050431" cy="4421071"/>
          </a:xfrm>
          <a:prstGeom prst="rect">
            <a:avLst/>
          </a:prstGeom>
        </p:spPr>
      </p:pic>
      <p:sp>
        <p:nvSpPr>
          <p:cNvPr id="14" name="TextBox 13"/>
          <p:cNvSpPr txBox="1"/>
          <p:nvPr/>
        </p:nvSpPr>
        <p:spPr>
          <a:xfrm rot="20618138">
            <a:off x="1819684" y="3773964"/>
            <a:ext cx="5995902" cy="830997"/>
          </a:xfrm>
          <a:prstGeom prst="rect">
            <a:avLst/>
          </a:prstGeom>
          <a:noFill/>
        </p:spPr>
        <p:txBody>
          <a:bodyPr wrap="none" rtlCol="0">
            <a:spAutoFit/>
          </a:bodyPr>
          <a:lstStyle/>
          <a:p>
            <a:r>
              <a:rPr lang="en-US" sz="2400" dirty="0">
                <a:latin typeface="Stencil"/>
                <a:cs typeface="Stencil"/>
              </a:rPr>
              <a:t>Is it what’s best for our students?</a:t>
            </a:r>
          </a:p>
          <a:p>
            <a:endParaRPr lang="en-US" sz="2400" dirty="0"/>
          </a:p>
        </p:txBody>
      </p:sp>
      <p:pic>
        <p:nvPicPr>
          <p:cNvPr id="4" name="Picture 3" descr="canstock1365908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3333" y="4453467"/>
            <a:ext cx="2934446" cy="1896533"/>
          </a:xfrm>
          <a:prstGeom prst="rect">
            <a:avLst/>
          </a:prstGeom>
        </p:spPr>
      </p:pic>
    </p:spTree>
    <p:extLst>
      <p:ext uri="{BB962C8B-B14F-4D97-AF65-F5344CB8AC3E}">
        <p14:creationId xmlns:p14="http://schemas.microsoft.com/office/powerpoint/2010/main" val="200862880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07855" y="364197"/>
            <a:ext cx="5441623" cy="1669484"/>
          </a:xfrm>
        </p:spPr>
        <p:txBody>
          <a:bodyPr/>
          <a:lstStyle/>
          <a:p>
            <a:r>
              <a:rPr lang="en-US" sz="6000" b="1" i="1" dirty="0" smtClean="0">
                <a:solidFill>
                  <a:schemeClr val="bg1"/>
                </a:solidFill>
              </a:rPr>
              <a:t>CRES Shared Vision</a:t>
            </a:r>
            <a:endParaRPr lang="en-US" sz="6000" b="1" i="1" dirty="0">
              <a:solidFill>
                <a:schemeClr val="bg1"/>
              </a:solidFill>
            </a:endParaRPr>
          </a:p>
        </p:txBody>
      </p:sp>
      <p:pic>
        <p:nvPicPr>
          <p:cNvPr id="3" name="Picture 2" descr="a4ada-teacherhear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452" y="4079680"/>
            <a:ext cx="2412688" cy="2412688"/>
          </a:xfrm>
          <a:prstGeom prst="rect">
            <a:avLst/>
          </a:prstGeom>
        </p:spPr>
      </p:pic>
      <p:sp>
        <p:nvSpPr>
          <p:cNvPr id="4" name="TextBox 3"/>
          <p:cNvSpPr txBox="1"/>
          <p:nvPr/>
        </p:nvSpPr>
        <p:spPr>
          <a:xfrm>
            <a:off x="3009140" y="2891382"/>
            <a:ext cx="5158486" cy="4339650"/>
          </a:xfrm>
          <a:prstGeom prst="rect">
            <a:avLst/>
          </a:prstGeom>
          <a:noFill/>
        </p:spPr>
        <p:txBody>
          <a:bodyPr wrap="square" rtlCol="0">
            <a:spAutoFit/>
          </a:bodyPr>
          <a:lstStyle/>
          <a:p>
            <a:pPr marL="342900" indent="-342900">
              <a:buFont typeface="Arial"/>
              <a:buChar char="•"/>
            </a:pPr>
            <a:r>
              <a:rPr lang="en-US" sz="2400" dirty="0"/>
              <a:t>ROAD MAP TO </a:t>
            </a:r>
            <a:r>
              <a:rPr lang="en-US" sz="2400" dirty="0" smtClean="0"/>
              <a:t>SUCCESS: SCHOOL</a:t>
            </a:r>
            <a:r>
              <a:rPr lang="en-US" sz="2400" dirty="0"/>
              <a:t>-WIDE FOCUS </a:t>
            </a:r>
            <a:r>
              <a:rPr lang="en-US" sz="2400" dirty="0" smtClean="0"/>
              <a:t>AREAS</a:t>
            </a:r>
          </a:p>
          <a:p>
            <a:pPr marL="342900" indent="-342900">
              <a:buFont typeface="Arial"/>
              <a:buChar char="•"/>
            </a:pPr>
            <a:r>
              <a:rPr lang="en-US" sz="2400" dirty="0" smtClean="0"/>
              <a:t>SCHOOL/DISTRICT-WIDE ASSESSMENTS</a:t>
            </a:r>
          </a:p>
          <a:p>
            <a:pPr marL="342900" indent="-342900">
              <a:buFont typeface="Arial"/>
              <a:buChar char="•"/>
            </a:pPr>
            <a:r>
              <a:rPr lang="en-US" sz="2400" dirty="0" smtClean="0"/>
              <a:t>SCHOOL-PARENT COMPACT</a:t>
            </a:r>
          </a:p>
          <a:p>
            <a:pPr marL="342900" indent="-342900">
              <a:buFont typeface="Arial"/>
              <a:buChar char="•"/>
            </a:pPr>
            <a:r>
              <a:rPr lang="en-US" sz="2400" dirty="0" smtClean="0"/>
              <a:t>PARENT INVOLVEMENT PLAN (PIP)</a:t>
            </a:r>
          </a:p>
          <a:p>
            <a:pPr marL="342900" indent="-342900">
              <a:buFont typeface="Arial"/>
              <a:buChar char="•"/>
            </a:pPr>
            <a:r>
              <a:rPr lang="en-US" sz="2400" dirty="0" smtClean="0"/>
              <a:t> </a:t>
            </a:r>
            <a:r>
              <a:rPr lang="en-US" sz="2400" dirty="0"/>
              <a:t>SCHOOL IMPROVEMENT PLAN </a:t>
            </a:r>
            <a:r>
              <a:rPr lang="en-US" sz="2400" dirty="0" smtClean="0"/>
              <a:t>(SIP)</a:t>
            </a:r>
            <a:endParaRPr lang="en-US" sz="2400" dirty="0"/>
          </a:p>
          <a:p>
            <a:pPr marL="342900" indent="-342900">
              <a:buFont typeface="Arial"/>
              <a:buChar char="•"/>
            </a:pPr>
            <a:endParaRPr lang="en-US" sz="2400" dirty="0" smtClean="0"/>
          </a:p>
          <a:p>
            <a:r>
              <a:rPr lang="en-US" dirty="0" smtClean="0"/>
              <a:t> </a:t>
            </a:r>
          </a:p>
          <a:p>
            <a:endParaRPr lang="en-US" dirty="0"/>
          </a:p>
        </p:txBody>
      </p:sp>
    </p:spTree>
    <p:extLst>
      <p:ext uri="{BB962C8B-B14F-4D97-AF65-F5344CB8AC3E}">
        <p14:creationId xmlns:p14="http://schemas.microsoft.com/office/powerpoint/2010/main" val="41679300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360000">
            <a:off x="3067348" y="2669821"/>
            <a:ext cx="5807120" cy="2805036"/>
          </a:xfrm>
        </p:spPr>
        <p:txBody>
          <a:bodyPr/>
          <a:lstStyle/>
          <a:p>
            <a:pPr algn="l"/>
            <a:r>
              <a:rPr lang="en-US" sz="1800" dirty="0" smtClean="0"/>
              <a:t>Data-based  problem solving to integrate academic and behavioral instruction and intervention</a:t>
            </a:r>
            <a:r>
              <a:rPr lang="en-US" sz="1800" dirty="0"/>
              <a:t/>
            </a:r>
            <a:br>
              <a:rPr lang="en-US" sz="1800" dirty="0"/>
            </a:br>
            <a:r>
              <a:rPr lang="en-US" sz="1800" dirty="0" smtClean="0"/>
              <a:t/>
            </a:r>
            <a:br>
              <a:rPr lang="en-US" sz="1800" dirty="0" smtClean="0"/>
            </a:br>
            <a:r>
              <a:rPr lang="en-US" sz="1800" dirty="0" smtClean="0"/>
              <a:t>Instruction and intervention is provided to students at varying levels based on need</a:t>
            </a:r>
            <a:br>
              <a:rPr lang="en-US" sz="1800" dirty="0" smtClean="0"/>
            </a:br>
            <a:r>
              <a:rPr lang="en-US" sz="1800" dirty="0" smtClean="0"/>
              <a:t/>
            </a:r>
            <a:br>
              <a:rPr lang="en-US" sz="1800" dirty="0" smtClean="0"/>
            </a:br>
            <a:r>
              <a:rPr lang="en-US" sz="1800" dirty="0" smtClean="0"/>
              <a:t>Goal is to prevent problems and intervene early so all      of our students can be successful </a:t>
            </a:r>
            <a:endParaRPr lang="en-US" sz="1800" dirty="0"/>
          </a:p>
        </p:txBody>
      </p:sp>
      <p:pic>
        <p:nvPicPr>
          <p:cNvPr id="4" name="Picture 3" descr="rtitriang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221" y="2287160"/>
            <a:ext cx="3820006" cy="375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829505" y="195877"/>
            <a:ext cx="7050796" cy="1200329"/>
          </a:xfrm>
          <a:prstGeom prst="rect">
            <a:avLst/>
          </a:prstGeom>
          <a:noFill/>
        </p:spPr>
        <p:txBody>
          <a:bodyPr wrap="square" rtlCol="0">
            <a:spAutoFit/>
          </a:bodyPr>
          <a:lstStyle/>
          <a:p>
            <a:pPr algn="ctr"/>
            <a:r>
              <a:rPr lang="en-US" sz="3600" dirty="0">
                <a:solidFill>
                  <a:srgbClr val="FFFFFF"/>
                </a:solidFill>
              </a:rPr>
              <a:t>MTSS Framework (Multi-Tiered System of Supports):</a:t>
            </a:r>
          </a:p>
        </p:txBody>
      </p:sp>
    </p:spTree>
    <p:extLst>
      <p:ext uri="{BB962C8B-B14F-4D97-AF65-F5344CB8AC3E}">
        <p14:creationId xmlns:p14="http://schemas.microsoft.com/office/powerpoint/2010/main" val="90048218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360000">
            <a:off x="3089354" y="2307346"/>
            <a:ext cx="4847038" cy="3900442"/>
          </a:xfrm>
        </p:spPr>
        <p:txBody>
          <a:bodyPr/>
          <a:lstStyle/>
          <a:p>
            <a:r>
              <a:rPr lang="en-US" sz="2400" dirty="0" smtClean="0">
                <a:effectLst/>
              </a:rPr>
              <a:t/>
            </a:r>
            <a:br>
              <a:rPr lang="en-US" sz="2400" dirty="0" smtClean="0">
                <a:effectLst/>
              </a:rPr>
            </a:br>
            <a:r>
              <a:rPr lang="en-US" sz="2400" dirty="0">
                <a:effectLst/>
              </a:rPr>
              <a:t/>
            </a:r>
            <a:br>
              <a:rPr lang="en-US" sz="2400" dirty="0">
                <a:effectLst/>
              </a:rPr>
            </a:br>
            <a:r>
              <a:rPr lang="en-US" sz="2800" dirty="0" smtClean="0">
                <a:effectLst/>
              </a:rPr>
              <a:t> </a:t>
            </a:r>
            <a:r>
              <a:rPr lang="en-US" sz="2800" dirty="0">
                <a:effectLst/>
              </a:rPr>
              <a:t>“Engaged” staff members work with passion and drive innovation and continue to move our organization forward. </a:t>
            </a:r>
            <a:br>
              <a:rPr lang="en-US" sz="2800" dirty="0">
                <a:effectLst/>
              </a:rPr>
            </a:br>
            <a:endParaRPr lang="en-US" sz="2800" dirty="0"/>
          </a:p>
        </p:txBody>
      </p:sp>
      <p:sp>
        <p:nvSpPr>
          <p:cNvPr id="4" name="Pentagon 3"/>
          <p:cNvSpPr/>
          <p:nvPr/>
        </p:nvSpPr>
        <p:spPr>
          <a:xfrm>
            <a:off x="778763" y="4206349"/>
            <a:ext cx="2334440" cy="1226929"/>
          </a:xfrm>
          <a:prstGeom prst="homePlat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rPr>
              <a:t>Loving what you do is contagious!</a:t>
            </a:r>
            <a:br>
              <a:rPr lang="en-US" b="1" dirty="0">
                <a:solidFill>
                  <a:schemeClr val="bg1"/>
                </a:solidFill>
              </a:rPr>
            </a:br>
            <a:endParaRPr lang="en-US" b="1" dirty="0">
              <a:solidFill>
                <a:schemeClr val="bg1"/>
              </a:solidFill>
            </a:endParaRPr>
          </a:p>
        </p:txBody>
      </p:sp>
    </p:spTree>
    <p:extLst>
      <p:ext uri="{BB962C8B-B14F-4D97-AF65-F5344CB8AC3E}">
        <p14:creationId xmlns:p14="http://schemas.microsoft.com/office/powerpoint/2010/main" val="53520931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360000">
            <a:off x="3404766" y="2767774"/>
            <a:ext cx="4847038" cy="859658"/>
          </a:xfrm>
        </p:spPr>
        <p:txBody>
          <a:bodyPr/>
          <a:lstStyle/>
          <a:p>
            <a:r>
              <a:rPr lang="en-US" dirty="0" smtClean="0"/>
              <a:t/>
            </a:r>
            <a:br>
              <a:rPr lang="en-US" dirty="0" smtClean="0"/>
            </a:br>
            <a:r>
              <a:rPr lang="en-US" dirty="0"/>
              <a:t/>
            </a:r>
            <a:br>
              <a:rPr lang="en-US" dirty="0"/>
            </a:br>
            <a:r>
              <a:rPr lang="en-US" sz="3200" dirty="0" smtClean="0"/>
              <a:t/>
            </a:r>
            <a:br>
              <a:rPr lang="en-US" sz="3200" dirty="0" smtClean="0"/>
            </a:br>
            <a:r>
              <a:rPr lang="en-US" sz="3200" dirty="0" smtClean="0"/>
              <a:t> GOAL 1 </a:t>
            </a:r>
            <a:r>
              <a:rPr lang="en-US" sz="3200" dirty="0"/>
              <a:t>: </a:t>
            </a:r>
            <a:r>
              <a:rPr lang="en-US" sz="3200" dirty="0" smtClean="0"/>
              <a:t>Professional </a:t>
            </a:r>
            <a:r>
              <a:rPr lang="en-US" sz="3200" dirty="0"/>
              <a:t>L</a:t>
            </a:r>
            <a:r>
              <a:rPr lang="en-US" sz="3200" dirty="0" smtClean="0"/>
              <a:t>earning Communities </a:t>
            </a:r>
            <a:endParaRPr lang="en-US" sz="3200" dirty="0"/>
          </a:p>
        </p:txBody>
      </p:sp>
      <p:sp>
        <p:nvSpPr>
          <p:cNvPr id="3" name="Subtitle 2"/>
          <p:cNvSpPr>
            <a:spLocks noGrp="1"/>
          </p:cNvSpPr>
          <p:nvPr>
            <p:ph type="subTitle" idx="1"/>
          </p:nvPr>
        </p:nvSpPr>
        <p:spPr>
          <a:xfrm rot="360000">
            <a:off x="3244577" y="3739126"/>
            <a:ext cx="4836456" cy="1884206"/>
          </a:xfrm>
        </p:spPr>
        <p:txBody>
          <a:bodyPr>
            <a:noAutofit/>
          </a:bodyPr>
          <a:lstStyle/>
          <a:p>
            <a:r>
              <a:rPr lang="en-US" sz="2400" dirty="0" smtClean="0"/>
              <a:t>Fluid Dialogue Around:</a:t>
            </a:r>
          </a:p>
          <a:p>
            <a:pPr marL="285750" indent="-285750">
              <a:buFont typeface="Arial"/>
              <a:buChar char="•"/>
            </a:pPr>
            <a:r>
              <a:rPr lang="en-US" sz="2400" dirty="0" smtClean="0"/>
              <a:t>5 Guiding Questions</a:t>
            </a:r>
          </a:p>
          <a:p>
            <a:pPr marL="285750" indent="-285750">
              <a:buFont typeface="Arial"/>
              <a:buChar char="•"/>
            </a:pPr>
            <a:r>
              <a:rPr lang="en-US" sz="2400" dirty="0" smtClean="0"/>
              <a:t>Inquiry Cycle</a:t>
            </a:r>
          </a:p>
          <a:p>
            <a:pPr marL="285750" indent="-285750">
              <a:buFont typeface="Arial"/>
              <a:buChar char="•"/>
            </a:pPr>
            <a:endParaRPr lang="en-US" dirty="0"/>
          </a:p>
        </p:txBody>
      </p:sp>
      <p:pic>
        <p:nvPicPr>
          <p:cNvPr id="5" name="Picture 4" descr="th-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588064">
            <a:off x="408831" y="587900"/>
            <a:ext cx="3563589" cy="2168814"/>
          </a:xfrm>
          <a:prstGeom prst="rect">
            <a:avLst/>
          </a:prstGeom>
        </p:spPr>
      </p:pic>
      <p:pic>
        <p:nvPicPr>
          <p:cNvPr id="8" name="Picture 7" descr="th-7.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3713" y="2909144"/>
            <a:ext cx="2432610" cy="2432610"/>
          </a:xfrm>
          <a:prstGeom prst="rect">
            <a:avLst/>
          </a:prstGeom>
        </p:spPr>
      </p:pic>
      <p:pic>
        <p:nvPicPr>
          <p:cNvPr id="9" name="Picture 8"/>
          <p:cNvPicPr>
            <a:picLocks noChangeAspect="1"/>
          </p:cNvPicPr>
          <p:nvPr/>
        </p:nvPicPr>
        <p:blipFill>
          <a:blip r:embed="rId5"/>
          <a:stretch>
            <a:fillRect/>
          </a:stretch>
        </p:blipFill>
        <p:spPr>
          <a:xfrm>
            <a:off x="356471" y="5024059"/>
            <a:ext cx="1868170" cy="1693771"/>
          </a:xfrm>
          <a:prstGeom prst="rect">
            <a:avLst/>
          </a:prstGeom>
        </p:spPr>
      </p:pic>
    </p:spTree>
    <p:extLst>
      <p:ext uri="{BB962C8B-B14F-4D97-AF65-F5344CB8AC3E}">
        <p14:creationId xmlns:p14="http://schemas.microsoft.com/office/powerpoint/2010/main" val="20476036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2"/>
          <p:cNvSpPr txBox="1">
            <a:spLocks/>
          </p:cNvSpPr>
          <p:nvPr/>
        </p:nvSpPr>
        <p:spPr>
          <a:xfrm>
            <a:off x="2556609" y="349630"/>
            <a:ext cx="4573189" cy="764985"/>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3200" b="0" kern="1200">
                <a:solidFill>
                  <a:schemeClr val="tx1"/>
                </a:solidFill>
                <a:latin typeface="+mj-lt"/>
                <a:ea typeface="+mj-ea"/>
                <a:cs typeface="+mj-cs"/>
              </a:defRPr>
            </a:lvl1pPr>
          </a:lstStyle>
          <a:p>
            <a:pPr algn="ctr"/>
            <a:r>
              <a:rPr lang="en-US" sz="6000" dirty="0" smtClean="0">
                <a:latin typeface="Stencil"/>
                <a:cs typeface="Stencil"/>
              </a:rPr>
              <a:t>Agenda…</a:t>
            </a:r>
            <a:endParaRPr lang="en-US" sz="6000" dirty="0">
              <a:latin typeface="Stencil"/>
              <a:cs typeface="Stencil"/>
            </a:endParaRPr>
          </a:p>
        </p:txBody>
      </p:sp>
      <p:sp>
        <p:nvSpPr>
          <p:cNvPr id="6" name="Content Placeholder 13"/>
          <p:cNvSpPr>
            <a:spLocks noGrp="1"/>
          </p:cNvSpPr>
          <p:nvPr>
            <p:ph idx="1"/>
          </p:nvPr>
        </p:nvSpPr>
        <p:spPr>
          <a:xfrm>
            <a:off x="516670" y="1384554"/>
            <a:ext cx="8196770" cy="4859867"/>
          </a:xfrm>
        </p:spPr>
        <p:txBody>
          <a:bodyPr>
            <a:normAutofit lnSpcReduction="10000"/>
          </a:bodyPr>
          <a:lstStyle/>
          <a:p>
            <a:pPr>
              <a:buFont typeface="Arial"/>
              <a:buChar char="•"/>
            </a:pPr>
            <a:r>
              <a:rPr lang="en-US" b="1" dirty="0" smtClean="0">
                <a:latin typeface="+mj-lt"/>
                <a:cs typeface="Stencil"/>
              </a:rPr>
              <a:t>Welcome and Introductions</a:t>
            </a:r>
          </a:p>
          <a:p>
            <a:pPr>
              <a:buFont typeface="Arial"/>
              <a:buChar char="•"/>
            </a:pPr>
            <a:r>
              <a:rPr lang="en-US" b="1" dirty="0" smtClean="0">
                <a:latin typeface="+mj-lt"/>
                <a:cs typeface="Stencil"/>
              </a:rPr>
              <a:t>Over the Summer….</a:t>
            </a:r>
          </a:p>
          <a:p>
            <a:pPr lvl="0">
              <a:buFont typeface="Arial"/>
              <a:buChar char="•"/>
            </a:pPr>
            <a:r>
              <a:rPr lang="en-US" b="1" u="sng" dirty="0">
                <a:latin typeface="+mj-lt"/>
              </a:rPr>
              <a:t>Purpose of the Title I </a:t>
            </a:r>
            <a:r>
              <a:rPr lang="en-US" b="1" u="sng" dirty="0" smtClean="0">
                <a:latin typeface="+mj-lt"/>
              </a:rPr>
              <a:t>Annual </a:t>
            </a:r>
            <a:r>
              <a:rPr lang="en-US" b="1" u="sng" dirty="0">
                <a:latin typeface="+mj-lt"/>
              </a:rPr>
              <a:t>M</a:t>
            </a:r>
            <a:r>
              <a:rPr lang="en-US" b="1" u="sng" dirty="0" smtClean="0">
                <a:latin typeface="+mj-lt"/>
              </a:rPr>
              <a:t>eeting: </a:t>
            </a:r>
            <a:endParaRPr lang="en-US" b="1" u="sng" dirty="0">
              <a:latin typeface="+mj-lt"/>
            </a:endParaRPr>
          </a:p>
          <a:p>
            <a:pPr lvl="1">
              <a:buFont typeface="Arial"/>
              <a:buChar char="•"/>
            </a:pPr>
            <a:r>
              <a:rPr lang="en-US" sz="2400" b="1" dirty="0" smtClean="0">
                <a:latin typeface="+mj-lt"/>
              </a:rPr>
              <a:t>What is Title 1 and funding?</a:t>
            </a:r>
          </a:p>
          <a:p>
            <a:pPr lvl="1">
              <a:buFont typeface="Arial"/>
              <a:buChar char="•"/>
            </a:pPr>
            <a:r>
              <a:rPr lang="en-US" sz="2400" b="1" dirty="0" smtClean="0">
                <a:latin typeface="+mj-lt"/>
              </a:rPr>
              <a:t>How can you get involved?</a:t>
            </a:r>
          </a:p>
          <a:p>
            <a:pPr lvl="1">
              <a:buFont typeface="Arial"/>
              <a:buChar char="•"/>
            </a:pPr>
            <a:r>
              <a:rPr lang="en-US" sz="2400" b="1" dirty="0" smtClean="0">
                <a:latin typeface="+mj-lt"/>
              </a:rPr>
              <a:t>School</a:t>
            </a:r>
            <a:r>
              <a:rPr lang="en-US" sz="2400" b="1" dirty="0">
                <a:latin typeface="+mj-lt"/>
              </a:rPr>
              <a:t>-Parent Compact </a:t>
            </a:r>
          </a:p>
          <a:p>
            <a:pPr lvl="1">
              <a:buFont typeface="Arial"/>
              <a:buChar char="•"/>
            </a:pPr>
            <a:r>
              <a:rPr lang="en-US" sz="2400" b="1" dirty="0">
                <a:latin typeface="+mj-lt"/>
              </a:rPr>
              <a:t>Parent Involvement Plan/Policy</a:t>
            </a:r>
          </a:p>
          <a:p>
            <a:pPr lvl="1">
              <a:buFont typeface="Arial"/>
              <a:buChar char="•"/>
            </a:pPr>
            <a:r>
              <a:rPr lang="en-US" sz="2400" b="1" dirty="0" smtClean="0">
                <a:latin typeface="+mj-lt"/>
              </a:rPr>
              <a:t>School Improvement Plan</a:t>
            </a:r>
          </a:p>
          <a:p>
            <a:pPr lvl="1">
              <a:buFont typeface="Arial"/>
              <a:buChar char="•"/>
            </a:pPr>
            <a:r>
              <a:rPr lang="en-US" sz="2400" b="1" dirty="0" smtClean="0">
                <a:latin typeface="+mj-lt"/>
              </a:rPr>
              <a:t>What is our Mission as a school?</a:t>
            </a:r>
            <a:endParaRPr lang="en-US" sz="2400" b="1" dirty="0">
              <a:latin typeface="+mj-lt"/>
            </a:endParaRPr>
          </a:p>
          <a:p>
            <a:pPr lvl="1">
              <a:buFont typeface="Arial"/>
              <a:buChar char="•"/>
            </a:pPr>
            <a:r>
              <a:rPr lang="en-US" sz="2400" b="1" dirty="0">
                <a:latin typeface="+mj-lt"/>
              </a:rPr>
              <a:t>Additional Questions and/or Feedback</a:t>
            </a:r>
          </a:p>
          <a:p>
            <a:pPr marL="0" indent="0" algn="ctr">
              <a:buNone/>
            </a:pPr>
            <a:r>
              <a:rPr lang="en-US" sz="2800" dirty="0" smtClean="0">
                <a:latin typeface="Stencil"/>
                <a:cs typeface="Stencil"/>
              </a:rPr>
              <a:t> </a:t>
            </a:r>
            <a:endParaRPr lang="en-US" sz="2800" dirty="0">
              <a:latin typeface="Stencil"/>
              <a:cs typeface="Stencil"/>
            </a:endParaRPr>
          </a:p>
        </p:txBody>
      </p:sp>
    </p:spTree>
    <p:extLst>
      <p:ext uri="{BB962C8B-B14F-4D97-AF65-F5344CB8AC3E}">
        <p14:creationId xmlns:p14="http://schemas.microsoft.com/office/powerpoint/2010/main" val="426863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231150"/>
            <a:ext cx="8041440" cy="907961"/>
          </a:xfrm>
        </p:spPr>
        <p:txBody>
          <a:bodyPr/>
          <a:lstStyle/>
          <a:p>
            <a:r>
              <a:rPr lang="en-US" dirty="0" smtClean="0"/>
              <a:t>Pasco’s Integrated System</a:t>
            </a:r>
            <a:endParaRPr lang="en-US" dirty="0"/>
          </a:p>
        </p:txBody>
      </p:sp>
      <p:pic>
        <p:nvPicPr>
          <p:cNvPr id="5" name="Content Placeholder 4"/>
          <p:cNvPicPr>
            <a:picLocks noGrp="1" noChangeAspect="1"/>
          </p:cNvPicPr>
          <p:nvPr>
            <p:ph idx="1"/>
          </p:nvPr>
        </p:nvPicPr>
        <p:blipFill>
          <a:blip r:embed="rId3"/>
          <a:srcRect l="-22619" r="-22619"/>
          <a:stretch>
            <a:fillRect/>
          </a:stretch>
        </p:blipFill>
        <p:spPr>
          <a:xfrm>
            <a:off x="3716428" y="1139111"/>
            <a:ext cx="5427572" cy="4754124"/>
          </a:xfrm>
          <a:prstGeom prst="rect">
            <a:avLst/>
          </a:prstGeom>
        </p:spPr>
      </p:pic>
      <p:sp>
        <p:nvSpPr>
          <p:cNvPr id="3" name="TextBox 2"/>
          <p:cNvSpPr txBox="1"/>
          <p:nvPr/>
        </p:nvSpPr>
        <p:spPr>
          <a:xfrm>
            <a:off x="269366" y="1368920"/>
            <a:ext cx="4309849" cy="5724645"/>
          </a:xfrm>
          <a:prstGeom prst="rect">
            <a:avLst/>
          </a:prstGeom>
          <a:noFill/>
        </p:spPr>
        <p:txBody>
          <a:bodyPr wrap="square" rtlCol="0">
            <a:spAutoFit/>
          </a:bodyPr>
          <a:lstStyle/>
          <a:p>
            <a:r>
              <a:rPr lang="en-US" dirty="0" smtClean="0"/>
              <a:t>PLCs Look Like and Sound Like:</a:t>
            </a:r>
          </a:p>
          <a:p>
            <a:pPr marL="285750" indent="-285750">
              <a:buFont typeface="Arial"/>
              <a:buChar char="•"/>
            </a:pPr>
            <a:r>
              <a:rPr lang="en-US" dirty="0" smtClean="0"/>
              <a:t>Focus on Learning (deepening our understanding of standards and tasks that align with the intention of the standards)</a:t>
            </a:r>
          </a:p>
          <a:p>
            <a:pPr marL="285750" indent="-285750">
              <a:buFont typeface="Arial"/>
              <a:buChar char="•"/>
            </a:pPr>
            <a:r>
              <a:rPr lang="en-US" dirty="0" smtClean="0"/>
              <a:t>Focus on Collaboration</a:t>
            </a:r>
          </a:p>
          <a:p>
            <a:pPr marL="285750" indent="-285750">
              <a:buFont typeface="Arial"/>
              <a:buChar char="•"/>
            </a:pPr>
            <a:r>
              <a:rPr lang="en-US" dirty="0" smtClean="0"/>
              <a:t>Focus on results: (Data Driven Decisions</a:t>
            </a:r>
          </a:p>
          <a:p>
            <a:pPr marL="285750" indent="-285750">
              <a:buFont typeface="Arial"/>
              <a:buChar char="•"/>
            </a:pPr>
            <a:r>
              <a:rPr lang="en-US" dirty="0" smtClean="0"/>
              <a:t>Every PLC should include: </a:t>
            </a:r>
          </a:p>
          <a:p>
            <a:pPr marL="742950" lvl="1" indent="-285750">
              <a:buFont typeface="Arial"/>
              <a:buChar char="•"/>
            </a:pPr>
            <a:r>
              <a:rPr lang="en-US" dirty="0" smtClean="0"/>
              <a:t>Group Norms and Roles</a:t>
            </a:r>
          </a:p>
          <a:p>
            <a:pPr marL="742950" lvl="1" indent="-285750">
              <a:buFont typeface="Arial"/>
              <a:buChar char="•"/>
            </a:pPr>
            <a:r>
              <a:rPr lang="en-US" dirty="0" smtClean="0"/>
              <a:t>Agenda (Guiding Questions and Inquiry Cycle)</a:t>
            </a:r>
          </a:p>
          <a:p>
            <a:pPr marL="742950" lvl="1" indent="-285750">
              <a:buFont typeface="Arial"/>
              <a:buChar char="•"/>
            </a:pPr>
            <a:r>
              <a:rPr lang="en-US" dirty="0" smtClean="0"/>
              <a:t>Celebrations</a:t>
            </a:r>
          </a:p>
          <a:p>
            <a:pPr marL="742950" lvl="1" indent="-285750">
              <a:buFont typeface="Arial"/>
              <a:buChar char="•"/>
            </a:pPr>
            <a:r>
              <a:rPr lang="en-US" dirty="0" smtClean="0"/>
              <a:t>Minutes with Next Steps/Follow up Responsibilities</a:t>
            </a:r>
          </a:p>
          <a:p>
            <a:pPr lvl="1"/>
            <a:r>
              <a:rPr lang="en-US" dirty="0" smtClean="0"/>
              <a:t>(Agendas/Minutes due at the end of each month, which includes short and extended PLCs)</a:t>
            </a:r>
          </a:p>
          <a:p>
            <a:pPr lvl="1" algn="ctr"/>
            <a:r>
              <a:rPr lang="en-US" b="1" i="1" dirty="0" smtClean="0">
                <a:solidFill>
                  <a:srgbClr val="008000"/>
                </a:solidFill>
              </a:rPr>
              <a:t>NOTE: PLC Rubric</a:t>
            </a:r>
          </a:p>
          <a:p>
            <a:endParaRPr lang="en-US" sz="2400" dirty="0"/>
          </a:p>
        </p:txBody>
      </p:sp>
    </p:spTree>
    <p:extLst>
      <p:ext uri="{BB962C8B-B14F-4D97-AF65-F5344CB8AC3E}">
        <p14:creationId xmlns:p14="http://schemas.microsoft.com/office/powerpoint/2010/main" val="277185544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360000">
            <a:off x="3369976" y="2915341"/>
            <a:ext cx="4847038" cy="1525308"/>
          </a:xfrm>
        </p:spPr>
        <p:txBody>
          <a:bodyPr/>
          <a:lstStyle/>
          <a:p>
            <a:r>
              <a:rPr lang="en-US" dirty="0" smtClean="0"/>
              <a:t/>
            </a:r>
            <a:br>
              <a:rPr lang="en-US" dirty="0" smtClean="0"/>
            </a:br>
            <a:r>
              <a:rPr lang="en-US" dirty="0"/>
              <a:t/>
            </a:r>
            <a:br>
              <a:rPr lang="en-US" dirty="0"/>
            </a:br>
            <a:r>
              <a:rPr lang="en-US" sz="4000" dirty="0" smtClean="0"/>
              <a:t/>
            </a:r>
            <a:br>
              <a:rPr lang="en-US" sz="4000" dirty="0" smtClean="0"/>
            </a:br>
            <a:r>
              <a:rPr lang="en-US" sz="4000" dirty="0" smtClean="0"/>
              <a:t>GOAL 2 </a:t>
            </a:r>
            <a:r>
              <a:rPr lang="en-US" sz="4000" dirty="0"/>
              <a:t>: </a:t>
            </a:r>
            <a:r>
              <a:rPr lang="en-US" sz="4000" dirty="0" smtClean="0"/>
              <a:t>Parent Involvement</a:t>
            </a:r>
            <a:endParaRPr lang="en-US" sz="4000" dirty="0"/>
          </a:p>
        </p:txBody>
      </p:sp>
      <p:sp>
        <p:nvSpPr>
          <p:cNvPr id="3" name="Subtitle 2"/>
          <p:cNvSpPr>
            <a:spLocks noGrp="1"/>
          </p:cNvSpPr>
          <p:nvPr>
            <p:ph type="subTitle" idx="1"/>
          </p:nvPr>
        </p:nvSpPr>
        <p:spPr>
          <a:xfrm rot="360000">
            <a:off x="3212648" y="4348363"/>
            <a:ext cx="4836456" cy="1273295"/>
          </a:xfrm>
        </p:spPr>
        <p:txBody>
          <a:bodyPr>
            <a:noAutofit/>
          </a:bodyPr>
          <a:lstStyle/>
          <a:p>
            <a:pPr marL="285750" indent="-285750">
              <a:buFont typeface="Arial"/>
              <a:buChar char="•"/>
            </a:pPr>
            <a:r>
              <a:rPr lang="en-US" sz="2400" dirty="0" smtClean="0"/>
              <a:t>Build Relationships with Families and Community Partners</a:t>
            </a:r>
          </a:p>
          <a:p>
            <a:pPr marL="285750" indent="-285750">
              <a:buFont typeface="Arial"/>
              <a:buChar char="•"/>
            </a:pPr>
            <a:r>
              <a:rPr lang="en-US" sz="2400" dirty="0" smtClean="0"/>
              <a:t>Increase Involvement</a:t>
            </a:r>
          </a:p>
          <a:p>
            <a:pPr marL="285750" indent="-285750">
              <a:buFont typeface="Arial"/>
              <a:buChar char="•"/>
            </a:pPr>
            <a:endParaRPr lang="en-US" dirty="0"/>
          </a:p>
        </p:txBody>
      </p:sp>
    </p:spTree>
    <p:extLst>
      <p:ext uri="{BB962C8B-B14F-4D97-AF65-F5344CB8AC3E}">
        <p14:creationId xmlns:p14="http://schemas.microsoft.com/office/powerpoint/2010/main" val="303543185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360000">
            <a:off x="3291532" y="2691518"/>
            <a:ext cx="4847038" cy="516056"/>
          </a:xfrm>
        </p:spPr>
        <p:txBody>
          <a:bodyPr/>
          <a:lstStyle/>
          <a:p>
            <a:r>
              <a:rPr lang="en-US" dirty="0" smtClean="0"/>
              <a:t/>
            </a:r>
            <a:br>
              <a:rPr lang="en-US" dirty="0" smtClean="0"/>
            </a:br>
            <a:r>
              <a:rPr lang="en-US" dirty="0" smtClean="0"/>
              <a:t>       </a:t>
            </a:r>
            <a:r>
              <a:rPr lang="en-US" sz="3600" dirty="0" smtClean="0"/>
              <a:t>Ways to Increase:</a:t>
            </a:r>
            <a:endParaRPr lang="en-US" sz="3600" dirty="0"/>
          </a:p>
        </p:txBody>
      </p:sp>
      <p:sp>
        <p:nvSpPr>
          <p:cNvPr id="3" name="Subtitle 2"/>
          <p:cNvSpPr>
            <a:spLocks noGrp="1"/>
          </p:cNvSpPr>
          <p:nvPr>
            <p:ph type="subTitle" idx="1"/>
          </p:nvPr>
        </p:nvSpPr>
        <p:spPr>
          <a:xfrm rot="360000">
            <a:off x="3010380" y="3219883"/>
            <a:ext cx="5294790" cy="2333393"/>
          </a:xfrm>
        </p:spPr>
        <p:txBody>
          <a:bodyPr>
            <a:noAutofit/>
          </a:bodyPr>
          <a:lstStyle/>
          <a:p>
            <a:pPr marL="285750" indent="-285750">
              <a:buFont typeface="Arial"/>
              <a:buChar char="•"/>
            </a:pPr>
            <a:r>
              <a:rPr lang="en-US" dirty="0" smtClean="0"/>
              <a:t>Parent Involvement Coordinator</a:t>
            </a:r>
          </a:p>
          <a:p>
            <a:pPr marL="285750" indent="-285750">
              <a:buFont typeface="Arial"/>
              <a:buChar char="•"/>
            </a:pPr>
            <a:r>
              <a:rPr lang="en-US" dirty="0" smtClean="0"/>
              <a:t>Minimum 1x per semester parents invited to classroom lesson with their child</a:t>
            </a:r>
          </a:p>
          <a:p>
            <a:pPr marL="285750" indent="-285750">
              <a:buFont typeface="Arial"/>
              <a:buChar char="•"/>
            </a:pPr>
            <a:r>
              <a:rPr lang="en-US" dirty="0" smtClean="0"/>
              <a:t>Marine Auxiliary New Partner</a:t>
            </a:r>
          </a:p>
          <a:p>
            <a:pPr marL="285750" indent="-285750">
              <a:buFont typeface="Arial"/>
              <a:buChar char="•"/>
            </a:pPr>
            <a:r>
              <a:rPr lang="en-US" dirty="0" smtClean="0"/>
              <a:t>IRLA Night K-3</a:t>
            </a:r>
          </a:p>
          <a:p>
            <a:pPr marL="285750" indent="-285750">
              <a:buFont typeface="Arial"/>
              <a:buChar char="•"/>
            </a:pPr>
            <a:r>
              <a:rPr lang="en-US" dirty="0" smtClean="0"/>
              <a:t>FSA 3-5</a:t>
            </a:r>
          </a:p>
          <a:p>
            <a:pPr marL="285750" indent="-285750">
              <a:buFont typeface="Arial"/>
              <a:buChar char="•"/>
            </a:pPr>
            <a:r>
              <a:rPr lang="en-US" dirty="0" smtClean="0"/>
              <a:t>Optional Parent Conference Night (1 x per semester)</a:t>
            </a:r>
            <a:endParaRPr lang="en-US" dirty="0"/>
          </a:p>
        </p:txBody>
      </p:sp>
    </p:spTree>
    <p:extLst>
      <p:ext uri="{BB962C8B-B14F-4D97-AF65-F5344CB8AC3E}">
        <p14:creationId xmlns:p14="http://schemas.microsoft.com/office/powerpoint/2010/main" val="146384550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360000">
            <a:off x="3233016" y="2891105"/>
            <a:ext cx="4847038" cy="2793552"/>
          </a:xfrm>
        </p:spPr>
        <p:txBody>
          <a:bodyPr/>
          <a:lstStyle/>
          <a:p>
            <a:r>
              <a:rPr lang="en-US" dirty="0" smtClean="0"/>
              <a:t/>
            </a:r>
            <a:br>
              <a:rPr lang="en-US" dirty="0" smtClean="0"/>
            </a:br>
            <a:r>
              <a:rPr lang="en-US" dirty="0"/>
              <a:t/>
            </a:r>
            <a:br>
              <a:rPr lang="en-US" dirty="0"/>
            </a:br>
            <a:r>
              <a:rPr lang="en-US" sz="2800" dirty="0" smtClean="0"/>
              <a:t>We set the tone for each child’s day. How do you provide “hope” for our students by seeing something in them they might not even see themselves? </a:t>
            </a:r>
            <a:endParaRPr lang="en-US" sz="2800" dirty="0">
              <a:solidFill>
                <a:schemeClr val="tx1"/>
              </a:solidFill>
            </a:endParaRPr>
          </a:p>
        </p:txBody>
      </p:sp>
      <p:pic>
        <p:nvPicPr>
          <p:cNvPr id="3" name="Picture 2"/>
          <p:cNvPicPr>
            <a:picLocks noChangeAspect="1"/>
          </p:cNvPicPr>
          <p:nvPr/>
        </p:nvPicPr>
        <p:blipFill>
          <a:blip r:embed="rId3"/>
          <a:stretch>
            <a:fillRect/>
          </a:stretch>
        </p:blipFill>
        <p:spPr>
          <a:xfrm>
            <a:off x="776107" y="2984095"/>
            <a:ext cx="1896839" cy="2824717"/>
          </a:xfrm>
          <a:prstGeom prst="rect">
            <a:avLst/>
          </a:prstGeom>
        </p:spPr>
      </p:pic>
    </p:spTree>
    <p:extLst>
      <p:ext uri="{BB962C8B-B14F-4D97-AF65-F5344CB8AC3E}">
        <p14:creationId xmlns:p14="http://schemas.microsoft.com/office/powerpoint/2010/main" val="315452103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360000">
            <a:off x="3567865" y="2056956"/>
            <a:ext cx="4847038" cy="1609334"/>
          </a:xfrm>
        </p:spPr>
        <p:txBody>
          <a:bodyPr/>
          <a:lstStyle/>
          <a:p>
            <a:r>
              <a:rPr lang="en-US" sz="2800" dirty="0" smtClean="0"/>
              <a:t/>
            </a:r>
            <a:br>
              <a:rPr lang="en-US" sz="2800" dirty="0" smtClean="0"/>
            </a:br>
            <a:r>
              <a:rPr lang="en-US" sz="2800" dirty="0" smtClean="0"/>
              <a:t/>
            </a:r>
            <a:br>
              <a:rPr lang="en-US" sz="2800" dirty="0" smtClean="0"/>
            </a:br>
            <a:r>
              <a:rPr lang="en-US" sz="2800" dirty="0"/>
              <a:t/>
            </a:r>
            <a:br>
              <a:rPr lang="en-US" sz="2800" dirty="0"/>
            </a:br>
            <a:r>
              <a:rPr lang="en-US" sz="2800" dirty="0" smtClean="0"/>
              <a:t>GOAL 3 </a:t>
            </a:r>
            <a:r>
              <a:rPr lang="en-US" sz="2800" dirty="0"/>
              <a:t>: </a:t>
            </a:r>
            <a:r>
              <a:rPr lang="en-US" sz="2800" dirty="0" smtClean="0"/>
              <a:t>Social Emotional Learning (PBIS Mission)</a:t>
            </a:r>
            <a:endParaRPr lang="en-US" sz="2800" dirty="0"/>
          </a:p>
        </p:txBody>
      </p:sp>
      <p:sp>
        <p:nvSpPr>
          <p:cNvPr id="3" name="Subtitle 2"/>
          <p:cNvSpPr>
            <a:spLocks noGrp="1"/>
          </p:cNvSpPr>
          <p:nvPr>
            <p:ph type="subTitle" idx="1"/>
          </p:nvPr>
        </p:nvSpPr>
        <p:spPr>
          <a:xfrm rot="360000">
            <a:off x="2903537" y="3570480"/>
            <a:ext cx="5386954" cy="2173763"/>
          </a:xfrm>
        </p:spPr>
        <p:txBody>
          <a:bodyPr>
            <a:noAutofit/>
          </a:bodyPr>
          <a:lstStyle/>
          <a:p>
            <a:pPr marL="285750" indent="-285750">
              <a:buFont typeface="Arial"/>
              <a:buChar char="•"/>
            </a:pPr>
            <a:r>
              <a:rPr lang="en-US" sz="2400" dirty="0" smtClean="0"/>
              <a:t>Personal Growth</a:t>
            </a:r>
          </a:p>
          <a:p>
            <a:pPr marL="285750" indent="-285750">
              <a:buFont typeface="Arial"/>
              <a:buChar char="•"/>
            </a:pPr>
            <a:r>
              <a:rPr lang="en-US" sz="2400" dirty="0" smtClean="0"/>
              <a:t>Sense of Community and Belonging</a:t>
            </a:r>
          </a:p>
          <a:p>
            <a:pPr marL="285750" indent="-285750">
              <a:buFont typeface="Arial"/>
              <a:buChar char="•"/>
            </a:pPr>
            <a:r>
              <a:rPr lang="en-US" sz="2400" dirty="0" smtClean="0"/>
              <a:t>Hope Board (Career/College Board) Path you took after high school…</a:t>
            </a:r>
          </a:p>
        </p:txBody>
      </p:sp>
      <p:pic>
        <p:nvPicPr>
          <p:cNvPr id="4" name="Picture 3" descr="IMG_19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1538" y="296919"/>
            <a:ext cx="3234200" cy="2094927"/>
          </a:xfrm>
          <a:prstGeom prst="rect">
            <a:avLst/>
          </a:prstGeom>
        </p:spPr>
      </p:pic>
      <p:pic>
        <p:nvPicPr>
          <p:cNvPr id="5" name="Picture 4" descr="Unknow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973" y="3042677"/>
            <a:ext cx="2222710" cy="2478859"/>
          </a:xfrm>
          <a:prstGeom prst="rect">
            <a:avLst/>
          </a:prstGeom>
        </p:spPr>
      </p:pic>
    </p:spTree>
    <p:extLst>
      <p:ext uri="{BB962C8B-B14F-4D97-AF65-F5344CB8AC3E}">
        <p14:creationId xmlns:p14="http://schemas.microsoft.com/office/powerpoint/2010/main" val="328127922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360000">
            <a:off x="3430137" y="2431675"/>
            <a:ext cx="4847038" cy="1161128"/>
          </a:xfrm>
        </p:spPr>
        <p:txBody>
          <a:bodyPr/>
          <a:lstStyle/>
          <a:p>
            <a:r>
              <a:rPr lang="en-US" sz="2800" dirty="0" smtClean="0"/>
              <a:t>GOAL </a:t>
            </a:r>
            <a:r>
              <a:rPr lang="en-US" sz="2800" dirty="0"/>
              <a:t>4</a:t>
            </a:r>
            <a:r>
              <a:rPr lang="en-US" sz="2800" dirty="0" smtClean="0"/>
              <a:t>: Intentional Planning</a:t>
            </a:r>
            <a:endParaRPr lang="en-US" sz="2800" dirty="0"/>
          </a:p>
        </p:txBody>
      </p:sp>
      <p:sp>
        <p:nvSpPr>
          <p:cNvPr id="3" name="Subtitle 2"/>
          <p:cNvSpPr>
            <a:spLocks noGrp="1"/>
          </p:cNvSpPr>
          <p:nvPr>
            <p:ph type="subTitle" idx="1"/>
          </p:nvPr>
        </p:nvSpPr>
        <p:spPr>
          <a:xfrm rot="360000">
            <a:off x="3228474" y="3622532"/>
            <a:ext cx="4836456" cy="2087708"/>
          </a:xfrm>
        </p:spPr>
        <p:txBody>
          <a:bodyPr>
            <a:noAutofit/>
          </a:bodyPr>
          <a:lstStyle/>
          <a:p>
            <a:pPr marL="285750" indent="-285750">
              <a:buFont typeface="Arial"/>
              <a:buChar char="•"/>
            </a:pPr>
            <a:r>
              <a:rPr lang="en-US" sz="2000" dirty="0" smtClean="0"/>
              <a:t>Standards-Based (Understanding Depth and Progression)</a:t>
            </a:r>
          </a:p>
          <a:p>
            <a:pPr marL="285750" indent="-285750">
              <a:buFont typeface="Arial"/>
              <a:buChar char="•"/>
            </a:pPr>
            <a:r>
              <a:rPr lang="en-US" sz="2000" dirty="0" smtClean="0"/>
              <a:t>ELA and Math Shifts</a:t>
            </a:r>
          </a:p>
          <a:p>
            <a:pPr marL="285750" indent="-285750">
              <a:buFont typeface="Arial"/>
              <a:buChar char="•"/>
            </a:pPr>
            <a:r>
              <a:rPr lang="en-US" sz="2000" dirty="0" smtClean="0"/>
              <a:t>Student Centered Learning: Intentional Planning for Infusion of Technology and Authentic Tasks</a:t>
            </a:r>
          </a:p>
        </p:txBody>
      </p:sp>
      <p:pic>
        <p:nvPicPr>
          <p:cNvPr id="4" name="Picture 3" descr="Screen Shot 2015-07-19 at 10.24.3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9303" y="222539"/>
            <a:ext cx="2297184" cy="1805729"/>
          </a:xfrm>
          <a:prstGeom prst="rect">
            <a:avLst/>
          </a:prstGeom>
        </p:spPr>
      </p:pic>
      <p:pic>
        <p:nvPicPr>
          <p:cNvPr id="5" name="Picture 4" descr="Screen Shot 2015-07-19 at 10.24.0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1630" y="1211710"/>
            <a:ext cx="1425910" cy="1193948"/>
          </a:xfrm>
          <a:prstGeom prst="rect">
            <a:avLst/>
          </a:prstGeom>
        </p:spPr>
      </p:pic>
      <p:pic>
        <p:nvPicPr>
          <p:cNvPr id="6" name="Picture 5"/>
          <p:cNvPicPr>
            <a:picLocks noChangeAspect="1"/>
          </p:cNvPicPr>
          <p:nvPr/>
        </p:nvPicPr>
        <p:blipFill>
          <a:blip r:embed="rId5"/>
          <a:stretch>
            <a:fillRect/>
          </a:stretch>
        </p:blipFill>
        <p:spPr>
          <a:xfrm rot="20832161">
            <a:off x="29996" y="357679"/>
            <a:ext cx="3541694" cy="2783274"/>
          </a:xfrm>
          <a:prstGeom prst="rect">
            <a:avLst/>
          </a:prstGeom>
        </p:spPr>
      </p:pic>
      <p:pic>
        <p:nvPicPr>
          <p:cNvPr id="7" name="Picture 6"/>
          <p:cNvPicPr>
            <a:picLocks noChangeAspect="1"/>
          </p:cNvPicPr>
          <p:nvPr/>
        </p:nvPicPr>
        <p:blipFill>
          <a:blip r:embed="rId6"/>
          <a:stretch>
            <a:fillRect/>
          </a:stretch>
        </p:blipFill>
        <p:spPr>
          <a:xfrm rot="21341549">
            <a:off x="2519725" y="258703"/>
            <a:ext cx="1782821" cy="2175872"/>
          </a:xfrm>
          <a:prstGeom prst="rect">
            <a:avLst/>
          </a:prstGeom>
        </p:spPr>
      </p:pic>
      <p:pic>
        <p:nvPicPr>
          <p:cNvPr id="8" name="Picture 7"/>
          <p:cNvPicPr>
            <a:picLocks noChangeAspect="1"/>
          </p:cNvPicPr>
          <p:nvPr/>
        </p:nvPicPr>
        <p:blipFill>
          <a:blip r:embed="rId7"/>
          <a:stretch>
            <a:fillRect/>
          </a:stretch>
        </p:blipFill>
        <p:spPr>
          <a:xfrm rot="1604140">
            <a:off x="748705" y="2324701"/>
            <a:ext cx="1743038" cy="1789230"/>
          </a:xfrm>
          <a:prstGeom prst="rect">
            <a:avLst/>
          </a:prstGeom>
        </p:spPr>
      </p:pic>
      <p:pic>
        <p:nvPicPr>
          <p:cNvPr id="10" name="Picture 9" descr="Screen Shot 2015-07-19 at 10.34.46 P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42918" y="0"/>
            <a:ext cx="2178295" cy="1827503"/>
          </a:xfrm>
          <a:prstGeom prst="rect">
            <a:avLst/>
          </a:prstGeom>
        </p:spPr>
      </p:pic>
      <p:pic>
        <p:nvPicPr>
          <p:cNvPr id="11" name="Picture 10" descr="Screen Shot 2015-07-19 at 10.34.31 PM.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45043" y="1211710"/>
            <a:ext cx="976170" cy="1193948"/>
          </a:xfrm>
          <a:prstGeom prst="rect">
            <a:avLst/>
          </a:prstGeom>
        </p:spPr>
      </p:pic>
      <p:pic>
        <p:nvPicPr>
          <p:cNvPr id="12" name="Picture 11" descr="Screen Shot 2015-07-19 at 10.37.42 PM.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31433" y="4027677"/>
            <a:ext cx="1869603" cy="2576323"/>
          </a:xfrm>
          <a:prstGeom prst="rect">
            <a:avLst/>
          </a:prstGeom>
        </p:spPr>
      </p:pic>
    </p:spTree>
    <p:extLst>
      <p:ext uri="{BB962C8B-B14F-4D97-AF65-F5344CB8AC3E}">
        <p14:creationId xmlns:p14="http://schemas.microsoft.com/office/powerpoint/2010/main" val="224868104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8750" y="333375"/>
            <a:ext cx="8874125" cy="2739211"/>
          </a:xfrm>
          <a:prstGeom prst="rect">
            <a:avLst/>
          </a:prstGeom>
          <a:noFill/>
        </p:spPr>
        <p:txBody>
          <a:bodyPr wrap="square" rtlCol="0">
            <a:spAutoFit/>
          </a:bodyPr>
          <a:lstStyle/>
          <a:p>
            <a:pPr algn="ctr"/>
            <a:r>
              <a:rPr lang="en-US" sz="2800" b="1" dirty="0">
                <a:latin typeface="Century Gothic"/>
                <a:cs typeface="Century Gothic"/>
              </a:rPr>
              <a:t>High Impact </a:t>
            </a:r>
            <a:r>
              <a:rPr lang="en-US" sz="2800" b="1" dirty="0" smtClean="0">
                <a:latin typeface="Century Gothic"/>
                <a:cs typeface="Century Gothic"/>
              </a:rPr>
              <a:t>Instruction</a:t>
            </a:r>
          </a:p>
          <a:p>
            <a:pPr algn="ctr"/>
            <a:endParaRPr lang="en-US" sz="2800" dirty="0">
              <a:latin typeface="Century Gothic"/>
              <a:cs typeface="Century Gothic"/>
            </a:endParaRPr>
          </a:p>
          <a:p>
            <a:r>
              <a:rPr lang="en-US" sz="2800" b="1" dirty="0">
                <a:latin typeface="Century Gothic"/>
                <a:cs typeface="Century Gothic"/>
              </a:rPr>
              <a:t>Tools: 	</a:t>
            </a:r>
            <a:r>
              <a:rPr lang="en-US" sz="2800" dirty="0">
                <a:latin typeface="Century Gothic"/>
                <a:cs typeface="Century Gothic"/>
              </a:rPr>
              <a:t>Florida Standards</a:t>
            </a:r>
          </a:p>
          <a:p>
            <a:r>
              <a:rPr lang="en-US" sz="2800" b="1" dirty="0">
                <a:latin typeface="Century Gothic"/>
                <a:cs typeface="Century Gothic"/>
              </a:rPr>
              <a:t>			</a:t>
            </a:r>
            <a:r>
              <a:rPr lang="en-US" sz="2800" dirty="0">
                <a:latin typeface="Century Gothic"/>
                <a:cs typeface="Century Gothic"/>
              </a:rPr>
              <a:t>Instructional </a:t>
            </a:r>
            <a:r>
              <a:rPr lang="en-US" sz="2800" dirty="0" smtClean="0">
                <a:latin typeface="Century Gothic"/>
                <a:cs typeface="Century Gothic"/>
              </a:rPr>
              <a:t>Framework</a:t>
            </a:r>
          </a:p>
          <a:p>
            <a:r>
              <a:rPr lang="en-US" sz="2800" dirty="0">
                <a:latin typeface="Century Gothic"/>
                <a:cs typeface="Century Gothic"/>
              </a:rPr>
              <a:t>	</a:t>
            </a:r>
            <a:r>
              <a:rPr lang="en-US" sz="2800" dirty="0" smtClean="0">
                <a:latin typeface="Century Gothic"/>
                <a:cs typeface="Century Gothic"/>
              </a:rPr>
              <a:t>		Strategic Professional Development</a:t>
            </a:r>
            <a:endParaRPr lang="en-US" sz="2800" dirty="0">
              <a:latin typeface="Century Gothic"/>
              <a:cs typeface="Century Gothic"/>
            </a:endParaRPr>
          </a:p>
          <a:p>
            <a:endParaRPr lang="en-US" sz="3200" dirty="0">
              <a:solidFill>
                <a:prstClr val="white"/>
              </a:solidFill>
              <a:latin typeface="Century Gothic"/>
              <a:cs typeface="Century Gothic"/>
            </a:endParaRPr>
          </a:p>
        </p:txBody>
      </p:sp>
      <p:pic>
        <p:nvPicPr>
          <p:cNvPr id="2" name="Picture 1" descr="Document10 2015-06-07 18-43-1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50" y="2952749"/>
            <a:ext cx="8763000" cy="3762375"/>
          </a:xfrm>
          <a:prstGeom prst="rect">
            <a:avLst/>
          </a:prstGeom>
        </p:spPr>
      </p:pic>
    </p:spTree>
    <p:extLst>
      <p:ext uri="{BB962C8B-B14F-4D97-AF65-F5344CB8AC3E}">
        <p14:creationId xmlns:p14="http://schemas.microsoft.com/office/powerpoint/2010/main" val="8260740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205414"/>
            <a:ext cx="8041440" cy="1045740"/>
          </a:xfrm>
        </p:spPr>
        <p:txBody>
          <a:bodyPr/>
          <a:lstStyle/>
          <a:p>
            <a:r>
              <a:rPr lang="en-US" sz="4400" u="sng" dirty="0" smtClean="0"/>
              <a:t>Student Centered Learning</a:t>
            </a:r>
            <a:r>
              <a:rPr lang="en-US" dirty="0" smtClean="0"/>
              <a:t/>
            </a:r>
            <a:br>
              <a:rPr lang="en-US" dirty="0" smtClean="0"/>
            </a:br>
            <a:r>
              <a:rPr lang="en-US" sz="4000" dirty="0" smtClean="0"/>
              <a:t>Our Students will be able to…</a:t>
            </a:r>
            <a:endParaRPr lang="en-US" sz="4000" dirty="0"/>
          </a:p>
        </p:txBody>
      </p:sp>
      <p:sp>
        <p:nvSpPr>
          <p:cNvPr id="3" name="Content Placeholder 2"/>
          <p:cNvSpPr>
            <a:spLocks noGrp="1"/>
          </p:cNvSpPr>
          <p:nvPr>
            <p:ph idx="1"/>
          </p:nvPr>
        </p:nvSpPr>
        <p:spPr>
          <a:xfrm>
            <a:off x="551279" y="1549936"/>
            <a:ext cx="8226213" cy="4817873"/>
          </a:xfrm>
        </p:spPr>
        <p:txBody>
          <a:bodyPr/>
          <a:lstStyle/>
          <a:p>
            <a:pPr>
              <a:buFont typeface="Arial"/>
              <a:buChar char="•"/>
            </a:pPr>
            <a:r>
              <a:rPr lang="en-US" dirty="0" smtClean="0"/>
              <a:t>Build strong content knowledge and apply their learning to new contexts</a:t>
            </a:r>
          </a:p>
          <a:p>
            <a:pPr>
              <a:buFont typeface="Arial"/>
              <a:buChar char="•"/>
            </a:pPr>
            <a:r>
              <a:rPr lang="en-US" dirty="0" smtClean="0"/>
              <a:t>Think critically to understand and solve real world problems</a:t>
            </a:r>
          </a:p>
          <a:p>
            <a:pPr>
              <a:buFont typeface="Arial"/>
              <a:buChar char="•"/>
            </a:pPr>
            <a:r>
              <a:rPr lang="en-US" dirty="0" smtClean="0"/>
              <a:t>Collaborate and communicate to learn within and outside of their school community</a:t>
            </a:r>
          </a:p>
          <a:p>
            <a:pPr>
              <a:buFont typeface="Arial"/>
              <a:buChar char="•"/>
            </a:pPr>
            <a:r>
              <a:rPr lang="en-US" dirty="0" smtClean="0"/>
              <a:t>Utilize a variety of tools and resources to enhance their learning</a:t>
            </a:r>
          </a:p>
          <a:p>
            <a:pPr>
              <a:buFont typeface="Arial"/>
              <a:buChar char="•"/>
            </a:pPr>
            <a:r>
              <a:rPr lang="en-US" dirty="0" smtClean="0"/>
              <a:t>Take ownership of their learning and reflect on their learning process</a:t>
            </a:r>
            <a:endParaRPr lang="en-US" dirty="0"/>
          </a:p>
        </p:txBody>
      </p:sp>
    </p:spTree>
    <p:extLst>
      <p:ext uri="{BB962C8B-B14F-4D97-AF65-F5344CB8AC3E}">
        <p14:creationId xmlns:p14="http://schemas.microsoft.com/office/powerpoint/2010/main" val="369549775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360000">
            <a:off x="3438408" y="2432109"/>
            <a:ext cx="4847038" cy="1002866"/>
          </a:xfrm>
        </p:spPr>
        <p:txBody>
          <a:bodyPr/>
          <a:lstStyle/>
          <a:p>
            <a:r>
              <a:rPr lang="en-US" sz="2800" dirty="0" smtClean="0"/>
              <a:t>School-Wide Focus Summary</a:t>
            </a:r>
            <a:endParaRPr lang="en-US" sz="2800" dirty="0"/>
          </a:p>
        </p:txBody>
      </p:sp>
      <p:sp>
        <p:nvSpPr>
          <p:cNvPr id="3" name="Subtitle 2"/>
          <p:cNvSpPr>
            <a:spLocks noGrp="1"/>
          </p:cNvSpPr>
          <p:nvPr>
            <p:ph type="subTitle" idx="1"/>
          </p:nvPr>
        </p:nvSpPr>
        <p:spPr>
          <a:xfrm rot="360000">
            <a:off x="3022287" y="3688012"/>
            <a:ext cx="5334535" cy="1852187"/>
          </a:xfrm>
        </p:spPr>
        <p:txBody>
          <a:bodyPr>
            <a:noAutofit/>
          </a:bodyPr>
          <a:lstStyle/>
          <a:p>
            <a:r>
              <a:rPr lang="en-US" dirty="0" smtClean="0"/>
              <a:t>PLCs: Collaborative Culture/Data Driven Decisions</a:t>
            </a:r>
          </a:p>
          <a:p>
            <a:r>
              <a:rPr lang="en-US" dirty="0" smtClean="0"/>
              <a:t>Parent Involvement: Build relationships</a:t>
            </a:r>
          </a:p>
          <a:p>
            <a:r>
              <a:rPr lang="en-US" dirty="0" smtClean="0"/>
              <a:t>Social </a:t>
            </a:r>
            <a:r>
              <a:rPr lang="en-US" dirty="0"/>
              <a:t>Emotional Learning </a:t>
            </a:r>
            <a:r>
              <a:rPr lang="en-US" dirty="0" smtClean="0"/>
              <a:t>: Personal Growth/Sense of Belonging</a:t>
            </a:r>
          </a:p>
          <a:p>
            <a:r>
              <a:rPr lang="en-US" dirty="0" smtClean="0"/>
              <a:t>Intentional Planning: High Impact Instruction</a:t>
            </a:r>
          </a:p>
          <a:p>
            <a:endParaRPr lang="en-US" dirty="0" smtClean="0"/>
          </a:p>
          <a:p>
            <a:endParaRPr lang="en-US" dirty="0" smtClean="0"/>
          </a:p>
          <a:p>
            <a:endParaRPr lang="en-US" dirty="0" smtClean="0"/>
          </a:p>
          <a:p>
            <a:pPr marL="285750" indent="-285750">
              <a:buFont typeface="Arial"/>
              <a:buChar char="•"/>
            </a:pPr>
            <a:endParaRPr lang="en-US" dirty="0" smtClean="0"/>
          </a:p>
        </p:txBody>
      </p:sp>
      <p:pic>
        <p:nvPicPr>
          <p:cNvPr id="4" name="Content Placeholder 10" descr="canstock13659082.jpg"/>
          <p:cNvPicPr>
            <a:picLocks noGrp="1" noChangeAspect="1"/>
          </p:cNvPicPr>
          <p:nvPr/>
        </p:nvPicPr>
        <p:blipFill>
          <a:blip r:embed="rId3">
            <a:extLst>
              <a:ext uri="{28A0092B-C50C-407E-A947-70E740481C1C}">
                <a14:useLocalDpi xmlns:a14="http://schemas.microsoft.com/office/drawing/2010/main" val="0"/>
              </a:ext>
            </a:extLst>
          </a:blip>
          <a:srcRect t="16128" b="16128"/>
          <a:stretch>
            <a:fillRect/>
          </a:stretch>
        </p:blipFill>
        <p:spPr>
          <a:xfrm>
            <a:off x="919852" y="4053499"/>
            <a:ext cx="2174166" cy="1760433"/>
          </a:xfrm>
          <a:prstGeom prst="rect">
            <a:avLst/>
          </a:prstGeom>
        </p:spPr>
      </p:pic>
    </p:spTree>
    <p:extLst>
      <p:ext uri="{BB962C8B-B14F-4D97-AF65-F5344CB8AC3E}">
        <p14:creationId xmlns:p14="http://schemas.microsoft.com/office/powerpoint/2010/main" val="27227142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360000">
            <a:off x="3212527" y="2209266"/>
            <a:ext cx="5287358" cy="3901803"/>
          </a:xfrm>
        </p:spPr>
        <p:txBody>
          <a:bodyPr/>
          <a:lstStyle/>
          <a:p>
            <a:r>
              <a:rPr lang="en-US" sz="2800" dirty="0" smtClean="0"/>
              <a:t/>
            </a:r>
            <a:br>
              <a:rPr lang="en-US" sz="2800" dirty="0" smtClean="0"/>
            </a:br>
            <a:r>
              <a:rPr lang="en-US" sz="2800" dirty="0" smtClean="0"/>
              <a:t>Complacency </a:t>
            </a:r>
            <a:r>
              <a:rPr lang="en-US" sz="2800" dirty="0"/>
              <a:t>is the enemy of change….</a:t>
            </a:r>
            <a:br>
              <a:rPr lang="en-US" sz="2800" dirty="0"/>
            </a:br>
            <a:endParaRPr lang="en-US" sz="2400" dirty="0"/>
          </a:p>
        </p:txBody>
      </p:sp>
      <p:sp>
        <p:nvSpPr>
          <p:cNvPr id="6" name="TextBox 5"/>
          <p:cNvSpPr txBox="1"/>
          <p:nvPr/>
        </p:nvSpPr>
        <p:spPr>
          <a:xfrm rot="409740">
            <a:off x="4956589" y="2720510"/>
            <a:ext cx="2005477" cy="584776"/>
          </a:xfrm>
          <a:prstGeom prst="rect">
            <a:avLst/>
          </a:prstGeom>
          <a:noFill/>
        </p:spPr>
        <p:txBody>
          <a:bodyPr wrap="none" rtlCol="0">
            <a:spAutoFit/>
          </a:bodyPr>
          <a:lstStyle/>
          <a:p>
            <a:r>
              <a:rPr lang="en-US" sz="3200" dirty="0" smtClean="0"/>
              <a:t>Challenge: </a:t>
            </a:r>
            <a:endParaRPr lang="en-US" sz="3200" dirty="0"/>
          </a:p>
        </p:txBody>
      </p:sp>
      <p:sp>
        <p:nvSpPr>
          <p:cNvPr id="3" name="TextBox 2"/>
          <p:cNvSpPr txBox="1"/>
          <p:nvPr/>
        </p:nvSpPr>
        <p:spPr>
          <a:xfrm>
            <a:off x="4445417" y="3809761"/>
            <a:ext cx="2788744" cy="584776"/>
          </a:xfrm>
          <a:prstGeom prst="rect">
            <a:avLst/>
          </a:prstGeom>
          <a:noFill/>
        </p:spPr>
        <p:txBody>
          <a:bodyPr wrap="none" rtlCol="0">
            <a:spAutoFit/>
          </a:bodyPr>
          <a:lstStyle/>
          <a:p>
            <a:r>
              <a:rPr lang="en-US" sz="3200" dirty="0" smtClean="0">
                <a:solidFill>
                  <a:srgbClr val="008000"/>
                </a:solidFill>
              </a:rPr>
              <a:t>Be the Change! </a:t>
            </a:r>
            <a:endParaRPr lang="en-US" sz="3200" dirty="0">
              <a:solidFill>
                <a:srgbClr val="008000"/>
              </a:solidFill>
            </a:endParaRPr>
          </a:p>
        </p:txBody>
      </p:sp>
      <p:pic>
        <p:nvPicPr>
          <p:cNvPr id="4" name="Picture 3" descr="IMG_22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947" y="223094"/>
            <a:ext cx="3997469" cy="3060700"/>
          </a:xfrm>
          <a:prstGeom prst="rect">
            <a:avLst/>
          </a:prstGeom>
        </p:spPr>
      </p:pic>
    </p:spTree>
    <p:extLst>
      <p:ext uri="{BB962C8B-B14F-4D97-AF65-F5344CB8AC3E}">
        <p14:creationId xmlns:p14="http://schemas.microsoft.com/office/powerpoint/2010/main" val="381652432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360000">
            <a:off x="3340158" y="2764388"/>
            <a:ext cx="4847038" cy="2095872"/>
          </a:xfrm>
        </p:spPr>
        <p:txBody>
          <a:bodyPr/>
          <a:lstStyle/>
          <a:p>
            <a:r>
              <a:rPr lang="en-US" sz="3600" dirty="0" smtClean="0"/>
              <a:t>Materials: Agenda and Folder</a:t>
            </a:r>
            <a:endParaRPr lang="en-US" sz="3600" dirty="0"/>
          </a:p>
        </p:txBody>
      </p:sp>
    </p:spTree>
    <p:extLst>
      <p:ext uri="{BB962C8B-B14F-4D97-AF65-F5344CB8AC3E}">
        <p14:creationId xmlns:p14="http://schemas.microsoft.com/office/powerpoint/2010/main" val="50560130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360000">
            <a:off x="3212527" y="2209266"/>
            <a:ext cx="5287358" cy="3901803"/>
          </a:xfrm>
        </p:spPr>
        <p:txBody>
          <a:bodyPr/>
          <a:lstStyle/>
          <a:p>
            <a:endParaRPr lang="en-US" sz="2400" dirty="0"/>
          </a:p>
        </p:txBody>
      </p:sp>
      <p:sp>
        <p:nvSpPr>
          <p:cNvPr id="6" name="TextBox 5"/>
          <p:cNvSpPr txBox="1"/>
          <p:nvPr/>
        </p:nvSpPr>
        <p:spPr>
          <a:xfrm rot="409740">
            <a:off x="3542780" y="2953636"/>
            <a:ext cx="4402542" cy="1754327"/>
          </a:xfrm>
          <a:prstGeom prst="rect">
            <a:avLst/>
          </a:prstGeom>
          <a:noFill/>
        </p:spPr>
        <p:txBody>
          <a:bodyPr wrap="none" rtlCol="0">
            <a:spAutoFit/>
          </a:bodyPr>
          <a:lstStyle/>
          <a:p>
            <a:endParaRPr lang="en-US" sz="3200" dirty="0" smtClean="0"/>
          </a:p>
          <a:p>
            <a:endParaRPr lang="en-US" sz="3200" dirty="0"/>
          </a:p>
          <a:p>
            <a:r>
              <a:rPr lang="en-US" sz="4400" dirty="0" smtClean="0"/>
              <a:t>ARE YOU ALL IN? </a:t>
            </a:r>
            <a:endParaRPr lang="en-US" sz="4400" dirty="0"/>
          </a:p>
        </p:txBody>
      </p:sp>
    </p:spTree>
    <p:extLst>
      <p:ext uri="{BB962C8B-B14F-4D97-AF65-F5344CB8AC3E}">
        <p14:creationId xmlns:p14="http://schemas.microsoft.com/office/powerpoint/2010/main" val="244707730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360000">
            <a:off x="3174375" y="2773718"/>
            <a:ext cx="5441623" cy="464747"/>
          </a:xfrm>
        </p:spPr>
        <p:txBody>
          <a:bodyPr/>
          <a:lstStyle/>
          <a:p>
            <a:r>
              <a:rPr lang="en-US" dirty="0" smtClean="0"/>
              <a:t>Over the Summer….</a:t>
            </a:r>
            <a:endParaRPr lang="en-US" dirty="0"/>
          </a:p>
        </p:txBody>
      </p:sp>
      <p:sp>
        <p:nvSpPr>
          <p:cNvPr id="3" name="Subtitle 2"/>
          <p:cNvSpPr>
            <a:spLocks noGrp="1"/>
          </p:cNvSpPr>
          <p:nvPr>
            <p:ph type="subTitle" idx="1"/>
          </p:nvPr>
        </p:nvSpPr>
        <p:spPr>
          <a:xfrm rot="360000">
            <a:off x="1690404" y="3037596"/>
            <a:ext cx="6473773" cy="3247665"/>
          </a:xfrm>
        </p:spPr>
        <p:txBody>
          <a:bodyPr>
            <a:noAutofit/>
          </a:bodyPr>
          <a:lstStyle/>
          <a:p>
            <a:pPr marL="1657350" lvl="3" indent="-285750" algn="l">
              <a:buFont typeface="Arial"/>
              <a:buChar char="•"/>
            </a:pPr>
            <a:r>
              <a:rPr lang="en-US" sz="1800" dirty="0"/>
              <a:t>5</a:t>
            </a:r>
            <a:r>
              <a:rPr lang="en-US" sz="1800" baseline="30000" dirty="0"/>
              <a:t>th</a:t>
            </a:r>
            <a:r>
              <a:rPr lang="en-US" sz="1800" dirty="0"/>
              <a:t> grade Science FCAT Data: Increase from 38-43!!</a:t>
            </a:r>
            <a:r>
              <a:rPr lang="en-US" sz="1800" dirty="0" smtClean="0"/>
              <a:t>!</a:t>
            </a:r>
          </a:p>
          <a:p>
            <a:pPr marL="1657350" lvl="3" indent="-285750" algn="l">
              <a:buFont typeface="Arial"/>
              <a:buChar char="•"/>
            </a:pPr>
            <a:r>
              <a:rPr lang="en-US" sz="1800" dirty="0" smtClean="0"/>
              <a:t>Maintenance and Facilities Services B+ (only 13 schools)</a:t>
            </a:r>
          </a:p>
          <a:p>
            <a:pPr marL="1657350" lvl="3" indent="-285750" algn="l">
              <a:buFont typeface="Arial"/>
              <a:buChar char="•"/>
            </a:pPr>
            <a:r>
              <a:rPr lang="en-US" sz="1800" dirty="0" smtClean="0"/>
              <a:t>Work Groups AND PD to get ready for the 2015-2016 school year </a:t>
            </a:r>
            <a:r>
              <a:rPr lang="en-US" sz="1800" dirty="0" smtClean="0">
                <a:sym typeface="Wingdings"/>
              </a:rPr>
              <a:t></a:t>
            </a:r>
          </a:p>
          <a:p>
            <a:pPr marL="1657350" lvl="3" indent="-285750" algn="l">
              <a:buFont typeface="Arial"/>
              <a:buChar char="•"/>
            </a:pPr>
            <a:r>
              <a:rPr lang="en-US" sz="1800" dirty="0" smtClean="0">
                <a:sym typeface="Wingdings"/>
              </a:rPr>
              <a:t>4 teachers accepted and completed the St. Leo Technology Institute and will engage in action research throughout the school year</a:t>
            </a:r>
          </a:p>
          <a:p>
            <a:pPr marL="285750" indent="-285750">
              <a:buFont typeface="Arial"/>
              <a:buChar char="•"/>
            </a:pPr>
            <a:endParaRPr lang="en-US" dirty="0"/>
          </a:p>
        </p:txBody>
      </p:sp>
      <p:pic>
        <p:nvPicPr>
          <p:cNvPr id="6" name="Picture 5" descr="IMG_208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21912" y="3660837"/>
            <a:ext cx="2566323" cy="2141567"/>
          </a:xfrm>
          <a:prstGeom prst="rect">
            <a:avLst/>
          </a:prstGeom>
        </p:spPr>
      </p:pic>
    </p:spTree>
    <p:extLst>
      <p:ext uri="{BB962C8B-B14F-4D97-AF65-F5344CB8AC3E}">
        <p14:creationId xmlns:p14="http://schemas.microsoft.com/office/powerpoint/2010/main" val="60041876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360000">
            <a:off x="3174375" y="2773718"/>
            <a:ext cx="5441623" cy="464747"/>
          </a:xfrm>
        </p:spPr>
        <p:txBody>
          <a:bodyPr/>
          <a:lstStyle/>
          <a:p>
            <a:r>
              <a:rPr lang="en-US" dirty="0" smtClean="0"/>
              <a:t>Over the Summer….</a:t>
            </a:r>
            <a:endParaRPr lang="en-US" dirty="0"/>
          </a:p>
        </p:txBody>
      </p:sp>
      <p:sp>
        <p:nvSpPr>
          <p:cNvPr id="3" name="Subtitle 2"/>
          <p:cNvSpPr>
            <a:spLocks noGrp="1"/>
          </p:cNvSpPr>
          <p:nvPr>
            <p:ph type="subTitle" idx="1"/>
          </p:nvPr>
        </p:nvSpPr>
        <p:spPr>
          <a:xfrm rot="360000">
            <a:off x="2707832" y="3115778"/>
            <a:ext cx="5926665" cy="3247665"/>
          </a:xfrm>
        </p:spPr>
        <p:txBody>
          <a:bodyPr>
            <a:noAutofit/>
          </a:bodyPr>
          <a:lstStyle/>
          <a:p>
            <a:pPr marL="285750" indent="-285750">
              <a:buFont typeface="Arial"/>
              <a:buChar char="•"/>
            </a:pPr>
            <a:r>
              <a:rPr lang="en-US" sz="1600" dirty="0" smtClean="0"/>
              <a:t>Scholastic News ordered grades K-5</a:t>
            </a:r>
          </a:p>
          <a:p>
            <a:pPr marL="285750" indent="-285750">
              <a:buFont typeface="Arial"/>
              <a:buChar char="•"/>
            </a:pPr>
            <a:r>
              <a:rPr lang="en-US" sz="1600" dirty="0" smtClean="0"/>
              <a:t>ESE Self-Contained Materials ordered</a:t>
            </a:r>
          </a:p>
          <a:p>
            <a:pPr marL="285750" indent="-285750">
              <a:buFont typeface="Arial"/>
              <a:buChar char="•"/>
            </a:pPr>
            <a:r>
              <a:rPr lang="en-US" sz="1600" dirty="0" smtClean="0"/>
              <a:t>IDE Portal purchased and available SAC</a:t>
            </a:r>
          </a:p>
          <a:p>
            <a:pPr marL="285750" indent="-285750">
              <a:buFont typeface="Arial"/>
              <a:buChar char="•"/>
            </a:pPr>
            <a:r>
              <a:rPr lang="en-US" sz="1600" dirty="0" smtClean="0"/>
              <a:t>Reading Counts through SAC</a:t>
            </a:r>
          </a:p>
          <a:p>
            <a:pPr marL="285750" indent="-285750">
              <a:buFont typeface="Arial"/>
              <a:buChar char="•"/>
            </a:pPr>
            <a:r>
              <a:rPr lang="en-US" sz="1600" dirty="0" smtClean="0"/>
              <a:t>Clothes and Food Pantry: Pack A Sack revamped: Start 9-4-15</a:t>
            </a:r>
            <a:r>
              <a:rPr lang="en-US" sz="1600" dirty="0"/>
              <a:t> </a:t>
            </a:r>
            <a:r>
              <a:rPr lang="en-US" sz="1600" dirty="0" smtClean="0"/>
              <a:t>and every Friday Morning</a:t>
            </a:r>
          </a:p>
          <a:p>
            <a:pPr marL="285750" indent="-285750">
              <a:buFont typeface="Arial"/>
              <a:buChar char="•"/>
            </a:pPr>
            <a:r>
              <a:rPr lang="en-US" sz="1600" dirty="0" smtClean="0"/>
              <a:t>Community Outreach: Marine Auxiliary new partner</a:t>
            </a:r>
          </a:p>
        </p:txBody>
      </p:sp>
    </p:spTree>
    <p:extLst>
      <p:ext uri="{BB962C8B-B14F-4D97-AF65-F5344CB8AC3E}">
        <p14:creationId xmlns:p14="http://schemas.microsoft.com/office/powerpoint/2010/main" val="429425009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360000">
            <a:off x="3174375" y="2773718"/>
            <a:ext cx="5441623" cy="464747"/>
          </a:xfrm>
        </p:spPr>
        <p:txBody>
          <a:bodyPr/>
          <a:lstStyle/>
          <a:p>
            <a:r>
              <a:rPr lang="en-US" dirty="0" smtClean="0"/>
              <a:t>Over the Summer….</a:t>
            </a:r>
            <a:endParaRPr lang="en-US" dirty="0"/>
          </a:p>
        </p:txBody>
      </p:sp>
      <p:sp>
        <p:nvSpPr>
          <p:cNvPr id="3" name="Subtitle 2"/>
          <p:cNvSpPr>
            <a:spLocks noGrp="1"/>
          </p:cNvSpPr>
          <p:nvPr>
            <p:ph type="subTitle" idx="1"/>
          </p:nvPr>
        </p:nvSpPr>
        <p:spPr>
          <a:xfrm rot="360000">
            <a:off x="2248648" y="3057914"/>
            <a:ext cx="5743913" cy="3247665"/>
          </a:xfrm>
        </p:spPr>
        <p:txBody>
          <a:bodyPr>
            <a:noAutofit/>
          </a:bodyPr>
          <a:lstStyle/>
          <a:p>
            <a:pPr marL="1657350" lvl="3" indent="-285750" algn="l">
              <a:buFont typeface="Arial"/>
              <a:buChar char="•"/>
            </a:pPr>
            <a:r>
              <a:rPr lang="en-US" sz="1800" dirty="0" smtClean="0"/>
              <a:t>Outside </a:t>
            </a:r>
            <a:r>
              <a:rPr lang="en-US" sz="1800" dirty="0"/>
              <a:t>Lighting</a:t>
            </a:r>
          </a:p>
          <a:p>
            <a:pPr marL="1657350" lvl="3" indent="-285750" algn="l">
              <a:buFont typeface="Arial"/>
              <a:buChar char="•"/>
            </a:pPr>
            <a:r>
              <a:rPr lang="en-US" sz="1800" dirty="0"/>
              <a:t>Roofing Project: Started June 8</a:t>
            </a:r>
            <a:r>
              <a:rPr lang="en-US" sz="1800" baseline="30000" dirty="0"/>
              <a:t>th</a:t>
            </a:r>
            <a:endParaRPr lang="en-US" sz="1800" dirty="0"/>
          </a:p>
          <a:p>
            <a:pPr marL="1657350" lvl="3" indent="-285750" algn="l">
              <a:buFont typeface="Arial"/>
              <a:buChar char="•"/>
            </a:pPr>
            <a:r>
              <a:rPr lang="en-US" sz="1800" dirty="0"/>
              <a:t>MPR/Cafeteria Door Installed</a:t>
            </a:r>
          </a:p>
          <a:p>
            <a:pPr marL="1657350" lvl="3" indent="-285750" algn="l">
              <a:buFont typeface="Arial"/>
              <a:buChar char="•"/>
            </a:pPr>
            <a:r>
              <a:rPr lang="en-US" sz="1800" dirty="0"/>
              <a:t>Painting of Hallways, Bathrooms and Office </a:t>
            </a:r>
            <a:r>
              <a:rPr lang="en-US" sz="1800" dirty="0" smtClean="0"/>
              <a:t>Area (some will continue)</a:t>
            </a:r>
            <a:endParaRPr lang="en-US" sz="1800" dirty="0"/>
          </a:p>
          <a:p>
            <a:pPr marL="1657350" lvl="3" indent="-285750" algn="l">
              <a:buFont typeface="Arial"/>
              <a:buChar char="•"/>
            </a:pPr>
            <a:r>
              <a:rPr lang="en-US" sz="1800" dirty="0"/>
              <a:t>New </a:t>
            </a:r>
            <a:r>
              <a:rPr lang="en-US" sz="1800" dirty="0" smtClean="0"/>
              <a:t>Office   </a:t>
            </a:r>
            <a:r>
              <a:rPr lang="en-US" sz="1800" dirty="0"/>
              <a:t>and Learning Lab </a:t>
            </a:r>
            <a:r>
              <a:rPr lang="en-US" sz="1800" dirty="0" smtClean="0"/>
              <a:t>Furniture</a:t>
            </a:r>
          </a:p>
          <a:p>
            <a:pPr marL="1657350" lvl="3" indent="-285750" algn="l">
              <a:buFont typeface="Arial"/>
              <a:buChar char="•"/>
            </a:pPr>
            <a:r>
              <a:rPr lang="en-US" sz="1800" dirty="0"/>
              <a:t>Playground: </a:t>
            </a:r>
            <a:r>
              <a:rPr lang="en-US" sz="1800" dirty="0" err="1"/>
              <a:t>Aeroglide</a:t>
            </a:r>
            <a:r>
              <a:rPr lang="en-US" sz="1800" dirty="0"/>
              <a:t>: Inclusive </a:t>
            </a:r>
            <a:r>
              <a:rPr lang="en-US" sz="1800" dirty="0" smtClean="0"/>
              <a:t>equipment and 1-5 playground on order</a:t>
            </a:r>
            <a:endParaRPr lang="en-US" sz="1800" dirty="0"/>
          </a:p>
          <a:p>
            <a:pPr marL="1657350" lvl="3" indent="-285750" algn="l">
              <a:buFont typeface="Arial"/>
              <a:buChar char="•"/>
            </a:pPr>
            <a:endParaRPr lang="en-US" sz="1800" dirty="0"/>
          </a:p>
          <a:p>
            <a:pPr marL="285750" indent="-285750">
              <a:buFont typeface="Arial"/>
              <a:buChar char="•"/>
            </a:pPr>
            <a:endParaRPr lang="en-US" dirty="0"/>
          </a:p>
        </p:txBody>
      </p:sp>
      <p:pic>
        <p:nvPicPr>
          <p:cNvPr id="6" name="Picture 5" descr="Screen Shot 2015-08-06 at 4.30.0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600" y="276021"/>
            <a:ext cx="3719571" cy="2140857"/>
          </a:xfrm>
          <a:prstGeom prst="rect">
            <a:avLst/>
          </a:prstGeom>
        </p:spPr>
      </p:pic>
      <p:pic>
        <p:nvPicPr>
          <p:cNvPr id="8" name="Picture 7" descr="IMG_207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5604" y="276021"/>
            <a:ext cx="3092698" cy="2319523"/>
          </a:xfrm>
          <a:prstGeom prst="rect">
            <a:avLst/>
          </a:prstGeom>
        </p:spPr>
      </p:pic>
    </p:spTree>
    <p:extLst>
      <p:ext uri="{BB962C8B-B14F-4D97-AF65-F5344CB8AC3E}">
        <p14:creationId xmlns:p14="http://schemas.microsoft.com/office/powerpoint/2010/main" val="110770912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668" y="254000"/>
            <a:ext cx="7823200" cy="1790755"/>
          </a:xfrm>
        </p:spPr>
        <p:txBody>
          <a:bodyPr/>
          <a:lstStyle/>
          <a:p>
            <a:pPr algn="ctr"/>
            <a:r>
              <a:rPr lang="en-US" sz="3600" dirty="0" smtClean="0"/>
              <a:t>Purpose of </a:t>
            </a:r>
            <a:br>
              <a:rPr lang="en-US" sz="3600" dirty="0" smtClean="0"/>
            </a:br>
            <a:r>
              <a:rPr lang="en-US" sz="3600" dirty="0" smtClean="0"/>
              <a:t>Title 1 </a:t>
            </a:r>
            <a:br>
              <a:rPr lang="en-US" sz="3600" dirty="0" smtClean="0"/>
            </a:br>
            <a:r>
              <a:rPr lang="en-US" sz="3600" dirty="0" smtClean="0"/>
              <a:t>Annual Meeting</a:t>
            </a:r>
            <a:endParaRPr lang="en-US" sz="3600" dirty="0"/>
          </a:p>
        </p:txBody>
      </p:sp>
      <p:sp>
        <p:nvSpPr>
          <p:cNvPr id="3" name="Content Placeholder 2"/>
          <p:cNvSpPr>
            <a:spLocks noGrp="1"/>
          </p:cNvSpPr>
          <p:nvPr>
            <p:ph idx="1"/>
          </p:nvPr>
        </p:nvSpPr>
        <p:spPr>
          <a:xfrm>
            <a:off x="510892" y="2107280"/>
            <a:ext cx="8246532" cy="3190346"/>
          </a:xfrm>
        </p:spPr>
        <p:txBody>
          <a:bodyPr/>
          <a:lstStyle/>
          <a:p>
            <a:pPr marL="228600" lvl="1" indent="0">
              <a:spcBef>
                <a:spcPts val="2400"/>
              </a:spcBef>
              <a:buClrTx/>
              <a:buNone/>
            </a:pPr>
            <a:r>
              <a:rPr lang="en-US" sz="2800" dirty="0"/>
              <a:t>P</a:t>
            </a:r>
            <a:r>
              <a:rPr lang="en-US" sz="2800" dirty="0" smtClean="0"/>
              <a:t>rovide </a:t>
            </a:r>
            <a:r>
              <a:rPr lang="en-US" sz="2800" dirty="0"/>
              <a:t>information to parents of participating children about the Title I program and their right to be involved in their child’s education. </a:t>
            </a:r>
          </a:p>
          <a:p>
            <a:endParaRPr lang="en-US" dirty="0"/>
          </a:p>
        </p:txBody>
      </p:sp>
    </p:spTree>
    <p:extLst>
      <p:ext uri="{BB962C8B-B14F-4D97-AF65-F5344CB8AC3E}">
        <p14:creationId xmlns:p14="http://schemas.microsoft.com/office/powerpoint/2010/main" val="265300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539032" cy="1921339"/>
          </a:xfrm>
        </p:spPr>
        <p:txBody>
          <a:bodyPr/>
          <a:lstStyle/>
          <a:p>
            <a:r>
              <a:rPr lang="en-US" sz="5400" dirty="0" smtClean="0"/>
              <a:t>Title 1 is….</a:t>
            </a:r>
            <a:endParaRPr lang="en-US" sz="5400" dirty="0"/>
          </a:p>
        </p:txBody>
      </p:sp>
      <p:sp>
        <p:nvSpPr>
          <p:cNvPr id="3" name="Content Placeholder 2"/>
          <p:cNvSpPr>
            <a:spLocks noGrp="1"/>
          </p:cNvSpPr>
          <p:nvPr>
            <p:ph idx="1"/>
          </p:nvPr>
        </p:nvSpPr>
        <p:spPr>
          <a:xfrm>
            <a:off x="4648198" y="605118"/>
            <a:ext cx="4191001" cy="5565495"/>
          </a:xfrm>
        </p:spPr>
        <p:txBody>
          <a:bodyPr>
            <a:noAutofit/>
          </a:bodyPr>
          <a:lstStyle/>
          <a:p>
            <a:pPr>
              <a:buFont typeface="Wingdings" charset="2"/>
              <a:buChar char="ü"/>
            </a:pPr>
            <a:r>
              <a:rPr lang="en-US" sz="3200" dirty="0" smtClean="0"/>
              <a:t>Federally Funded Program</a:t>
            </a:r>
          </a:p>
          <a:p>
            <a:pPr marL="0" indent="0">
              <a:buNone/>
            </a:pPr>
            <a:endParaRPr lang="en-US" sz="3200" dirty="0" smtClean="0"/>
          </a:p>
          <a:p>
            <a:pPr>
              <a:buFont typeface="Wingdings" charset="2"/>
              <a:buChar char="ü"/>
            </a:pPr>
            <a:r>
              <a:rPr lang="en-US" sz="3200" dirty="0" smtClean="0"/>
              <a:t>Funding based on percentage of free and reduced lunch </a:t>
            </a:r>
          </a:p>
          <a:p>
            <a:pPr marL="0" indent="0">
              <a:buNone/>
            </a:pPr>
            <a:endParaRPr lang="en-US" sz="3200" dirty="0" smtClean="0"/>
          </a:p>
          <a:p>
            <a:pPr>
              <a:buFont typeface="Wingdings" charset="2"/>
              <a:buChar char="ü"/>
            </a:pPr>
            <a:r>
              <a:rPr lang="en-US" sz="3200" dirty="0" smtClean="0"/>
              <a:t>Funding attempts to provide supplemental supports and resources</a:t>
            </a:r>
            <a:endParaRPr lang="en-US" sz="3200" dirty="0"/>
          </a:p>
        </p:txBody>
      </p:sp>
    </p:spTree>
    <p:extLst>
      <p:ext uri="{BB962C8B-B14F-4D97-AF65-F5344CB8AC3E}">
        <p14:creationId xmlns:p14="http://schemas.microsoft.com/office/powerpoint/2010/main" val="2999716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473" y="1291425"/>
            <a:ext cx="3560560" cy="1212999"/>
          </a:xfrm>
        </p:spPr>
        <p:txBody>
          <a:bodyPr/>
          <a:lstStyle/>
          <a:p>
            <a:r>
              <a:rPr lang="en-US" sz="3200" dirty="0" smtClean="0"/>
              <a:t>Schools may use Title 1 funds to:</a:t>
            </a:r>
            <a:endParaRPr lang="en-US" sz="3200" dirty="0"/>
          </a:p>
        </p:txBody>
      </p:sp>
      <p:sp>
        <p:nvSpPr>
          <p:cNvPr id="3" name="Content Placeholder 2"/>
          <p:cNvSpPr>
            <a:spLocks noGrp="1"/>
          </p:cNvSpPr>
          <p:nvPr>
            <p:ph idx="1"/>
          </p:nvPr>
        </p:nvSpPr>
        <p:spPr>
          <a:xfrm>
            <a:off x="3875033" y="215237"/>
            <a:ext cx="4879500" cy="6392549"/>
          </a:xfrm>
        </p:spPr>
        <p:txBody>
          <a:bodyPr>
            <a:normAutofit fontScale="92500"/>
          </a:bodyPr>
          <a:lstStyle/>
          <a:p>
            <a:pPr>
              <a:buFont typeface="Arial"/>
              <a:buChar char="•"/>
            </a:pPr>
            <a:r>
              <a:rPr lang="en-US" dirty="0" smtClean="0"/>
              <a:t>Extend learning time: </a:t>
            </a:r>
            <a:r>
              <a:rPr lang="en-US" dirty="0" smtClean="0">
                <a:solidFill>
                  <a:srgbClr val="008000"/>
                </a:solidFill>
              </a:rPr>
              <a:t>KG CAMP</a:t>
            </a:r>
          </a:p>
          <a:p>
            <a:pPr>
              <a:buFont typeface="Arial"/>
              <a:buChar char="•"/>
            </a:pPr>
            <a:r>
              <a:rPr lang="en-US" dirty="0" smtClean="0"/>
              <a:t>Add additional instructional or non-instructional staff: </a:t>
            </a:r>
            <a:r>
              <a:rPr lang="en-US" dirty="0" smtClean="0">
                <a:solidFill>
                  <a:srgbClr val="008000"/>
                </a:solidFill>
              </a:rPr>
              <a:t>LEARNING DESIGN COACH</a:t>
            </a:r>
            <a:endParaRPr lang="en-US" dirty="0" smtClean="0"/>
          </a:p>
          <a:p>
            <a:pPr>
              <a:buFont typeface="Arial"/>
              <a:buChar char="•"/>
            </a:pPr>
            <a:r>
              <a:rPr lang="en-US" dirty="0" smtClean="0"/>
              <a:t>Support parent and community involvement efforts: </a:t>
            </a:r>
            <a:r>
              <a:rPr lang="en-US" dirty="0" smtClean="0">
                <a:solidFill>
                  <a:srgbClr val="008000"/>
                </a:solidFill>
              </a:rPr>
              <a:t>PARENT INVOLVEMENT COORDINATOR</a:t>
            </a:r>
            <a:endParaRPr lang="en-US" dirty="0" smtClean="0"/>
          </a:p>
          <a:p>
            <a:pPr>
              <a:buFont typeface="Arial"/>
              <a:buChar char="•"/>
            </a:pPr>
            <a:r>
              <a:rPr lang="en-US" dirty="0" smtClean="0"/>
              <a:t>Provide professional development: </a:t>
            </a:r>
            <a:r>
              <a:rPr lang="en-US" dirty="0" smtClean="0">
                <a:solidFill>
                  <a:srgbClr val="008000"/>
                </a:solidFill>
              </a:rPr>
              <a:t>ADDITIONAL PLC FACILITATORS FOR GRADES K-5 (ELA AND STEM)</a:t>
            </a:r>
          </a:p>
          <a:p>
            <a:pPr>
              <a:buFont typeface="Arial"/>
              <a:buChar char="•"/>
            </a:pPr>
            <a:r>
              <a:rPr lang="en-US" dirty="0" smtClean="0"/>
              <a:t>Purchase additional instructional materials and supplies</a:t>
            </a:r>
          </a:p>
          <a:p>
            <a:pPr>
              <a:buFont typeface="Arial"/>
              <a:buChar char="•"/>
            </a:pPr>
            <a:r>
              <a:rPr lang="en-US" dirty="0" smtClean="0"/>
              <a:t>Purchase technology</a:t>
            </a:r>
          </a:p>
          <a:p>
            <a:pPr>
              <a:buFont typeface="Arial"/>
              <a:buChar char="•"/>
            </a:pPr>
            <a:r>
              <a:rPr lang="en-US" dirty="0" smtClean="0"/>
              <a:t>Provide resources that encourage and support parents in becoming more involved in their child’s education </a:t>
            </a:r>
            <a:endParaRPr lang="en-US" dirty="0"/>
          </a:p>
        </p:txBody>
      </p:sp>
    </p:spTree>
    <p:extLst>
      <p:ext uri="{BB962C8B-B14F-4D97-AF65-F5344CB8AC3E}">
        <p14:creationId xmlns:p14="http://schemas.microsoft.com/office/powerpoint/2010/main" val="41435884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6411</TotalTime>
  <Words>1065</Words>
  <Application>Microsoft Macintosh PowerPoint</Application>
  <PresentationFormat>On-screen Show (4:3)</PresentationFormat>
  <Paragraphs>180</Paragraphs>
  <Slides>30</Slides>
  <Notes>20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Sketchbook</vt:lpstr>
      <vt:lpstr>Welcome Back! 2015-2016</vt:lpstr>
      <vt:lpstr>PowerPoint Presentation</vt:lpstr>
      <vt:lpstr>Materials: Agenda and Folder</vt:lpstr>
      <vt:lpstr>Over the Summer….</vt:lpstr>
      <vt:lpstr>Over the Summer….</vt:lpstr>
      <vt:lpstr>Over the Summer….</vt:lpstr>
      <vt:lpstr>Purpose of  Title 1  Annual Meeting</vt:lpstr>
      <vt:lpstr>Title 1 is….</vt:lpstr>
      <vt:lpstr>Schools may use Title 1 funds to:</vt:lpstr>
      <vt:lpstr>How Can  You Get Involved?</vt:lpstr>
      <vt:lpstr>WHAT IS OUR MISSION AS A DISTRICT AND A SCHOOL?</vt:lpstr>
      <vt:lpstr>PowerPoint Presentation</vt:lpstr>
      <vt:lpstr>PowerPoint Presentation</vt:lpstr>
      <vt:lpstr>We can be the best school not by luck or chance but if we…   </vt:lpstr>
      <vt:lpstr>SCHOOL-WIDE MISSION 4 focus areas  </vt:lpstr>
      <vt:lpstr>CRES Shared Vision</vt:lpstr>
      <vt:lpstr>Data-based  problem solving to integrate academic and behavioral instruction and intervention  Instruction and intervention is provided to students at varying levels based on need  Goal is to prevent problems and intervene early so all      of our students can be successful </vt:lpstr>
      <vt:lpstr>   “Engaged” staff members work with passion and drive innovation and continue to move our organization forward.  </vt:lpstr>
      <vt:lpstr>    GOAL 1 : Professional Learning Communities </vt:lpstr>
      <vt:lpstr>Pasco’s Integrated System</vt:lpstr>
      <vt:lpstr>   GOAL 2 : Parent Involvement</vt:lpstr>
      <vt:lpstr>        Ways to Increase:</vt:lpstr>
      <vt:lpstr>  We set the tone for each child’s day. How do you provide “hope” for our students by seeing something in them they might not even see themselves? </vt:lpstr>
      <vt:lpstr>   GOAL 3 : Social Emotional Learning (PBIS Mission)</vt:lpstr>
      <vt:lpstr>GOAL 4: Intentional Planning</vt:lpstr>
      <vt:lpstr>PowerPoint Presentation</vt:lpstr>
      <vt:lpstr>Student Centered Learning Our Students will be able to…</vt:lpstr>
      <vt:lpstr>School-Wide Focus Summary</vt:lpstr>
      <vt:lpstr> Complacency is the enemy of change….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 Sacco Slusser</dc:creator>
  <cp:lastModifiedBy>Sharon Sacco Slusser</cp:lastModifiedBy>
  <cp:revision>275</cp:revision>
  <cp:lastPrinted>2015-08-11T16:55:49Z</cp:lastPrinted>
  <dcterms:created xsi:type="dcterms:W3CDTF">2015-06-25T16:24:16Z</dcterms:created>
  <dcterms:modified xsi:type="dcterms:W3CDTF">2015-09-14T21:35:57Z</dcterms:modified>
</cp:coreProperties>
</file>