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6" r:id="rId2"/>
    <p:sldId id="259" r:id="rId3"/>
    <p:sldId id="279" r:id="rId4"/>
    <p:sldId id="277" r:id="rId5"/>
    <p:sldId id="278" r:id="rId6"/>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4E1432-F692-3448-AB32-A84A99F31F07}">
          <p14:sldIdLst>
            <p14:sldId id="256"/>
            <p14:sldId id="259"/>
            <p14:sldId id="279"/>
            <p14:sldId id="277"/>
            <p14:sldId id="278"/>
          </p14:sldIdLst>
        </p14:section>
        <p14:section name="Untitled Section" id="{267ADAF4-25FD-C545-BC88-2B5C42D48D8E}">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9833"/>
  </p:normalViewPr>
  <p:slideViewPr>
    <p:cSldViewPr snapToGrid="0">
      <p:cViewPr varScale="1">
        <p:scale>
          <a:sx n="75" d="100"/>
          <a:sy n="75" d="100"/>
        </p:scale>
        <p:origin x="2120" y="18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36F573A-4548-674A-8357-EA28FCF53C28}" type="datetimeFigureOut">
              <a:rPr lang="en-US" smtClean="0"/>
              <a:t>9/29/20</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256ABE7-0E3B-AF4A-A1FA-2F95769DE59E}" type="slidenum">
              <a:rPr lang="en-US" smtClean="0"/>
              <a:t>‹#›</a:t>
            </a:fld>
            <a:endParaRPr lang="en-US" dirty="0"/>
          </a:p>
        </p:txBody>
      </p:sp>
    </p:spTree>
    <p:extLst>
      <p:ext uri="{BB962C8B-B14F-4D97-AF65-F5344CB8AC3E}">
        <p14:creationId xmlns:p14="http://schemas.microsoft.com/office/powerpoint/2010/main" val="173688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6ABE7-0E3B-AF4A-A1FA-2F95769DE59E}" type="slidenum">
              <a:rPr lang="en-US" smtClean="0"/>
              <a:t>1</a:t>
            </a:fld>
            <a:endParaRPr lang="en-US" dirty="0"/>
          </a:p>
        </p:txBody>
      </p:sp>
    </p:spTree>
    <p:extLst>
      <p:ext uri="{BB962C8B-B14F-4D97-AF65-F5344CB8AC3E}">
        <p14:creationId xmlns:p14="http://schemas.microsoft.com/office/powerpoint/2010/main" val="51027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6ABE7-0E3B-AF4A-A1FA-2F95769DE59E}" type="slidenum">
              <a:rPr lang="en-US" smtClean="0"/>
              <a:t>2</a:t>
            </a:fld>
            <a:endParaRPr lang="en-US" dirty="0"/>
          </a:p>
        </p:txBody>
      </p:sp>
    </p:spTree>
    <p:extLst>
      <p:ext uri="{BB962C8B-B14F-4D97-AF65-F5344CB8AC3E}">
        <p14:creationId xmlns:p14="http://schemas.microsoft.com/office/powerpoint/2010/main" val="58577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B42117B3-03A3-4D7D-91BA-CB33527F7AFE}" type="datetimeFigureOut">
              <a:rPr lang="en-US" smtClean="0"/>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117B3-03A3-4D7D-91BA-CB33527F7AFE}" type="datetimeFigureOut">
              <a:rPr lang="en-US" smtClean="0"/>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117B3-03A3-4D7D-91BA-CB33527F7AFE}" type="datetimeFigureOut">
              <a:rPr lang="en-US" smtClean="0"/>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117B3-03A3-4D7D-91BA-CB33527F7AFE}" type="datetimeFigureOut">
              <a:rPr lang="en-US" smtClean="0"/>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117B3-03A3-4D7D-91BA-CB33527F7AFE}" type="datetimeFigureOut">
              <a:rPr lang="en-US" smtClean="0"/>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2117B3-03A3-4D7D-91BA-CB33527F7AFE}" type="datetimeFigureOut">
              <a:rPr lang="en-US" smtClean="0"/>
              <a:t>9/29/20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117B3-03A3-4D7D-91BA-CB33527F7AFE}" type="datetimeFigureOut">
              <a:rPr lang="en-US" smtClean="0"/>
              <a:t>9/29/20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117B3-03A3-4D7D-91BA-CB33527F7AFE}" type="datetimeFigureOut">
              <a:rPr lang="en-US" smtClean="0"/>
              <a:t>9/29/20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117B3-03A3-4D7D-91BA-CB33527F7AFE}" type="datetimeFigureOut">
              <a:rPr lang="en-US" smtClean="0"/>
              <a:t>9/29/20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B42117B3-03A3-4D7D-91BA-CB33527F7AFE}" type="datetimeFigureOut">
              <a:rPr lang="en-US" smtClean="0"/>
              <a:t>9/29/20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B42117B3-03A3-4D7D-91BA-CB33527F7AFE}" type="datetimeFigureOut">
              <a:rPr lang="en-US" smtClean="0"/>
              <a:t>9/29/20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679AF3-422A-4506-868E-F27A3283128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42117B3-03A3-4D7D-91BA-CB33527F7AFE}" type="datetimeFigureOut">
              <a:rPr lang="en-US" smtClean="0"/>
              <a:t>9/29/20</a:t>
            </a:fld>
            <a:endParaRPr lang="en-US"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A6679AF3-422A-4506-868E-F27A32831287}" type="slidenum">
              <a:rPr lang="en-US" smtClean="0"/>
              <a:t>‹#›</a:t>
            </a:fld>
            <a:endParaRPr lang="en-US" dirty="0"/>
          </a:p>
        </p:txBody>
      </p:sp>
    </p:spTree>
    <p:extLst>
      <p:ext uri="{BB962C8B-B14F-4D97-AF65-F5344CB8AC3E}">
        <p14:creationId xmlns:p14="http://schemas.microsoft.com/office/powerpoint/2010/main" val="18868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99pledges.com/fund/CoteeRiver20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hyperlink" Target="http://www.pascoschoolmeal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www.pasco.k12.fl.us/comm/volunteer" TargetMode="External"/><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79464" y="101175"/>
            <a:ext cx="2819760" cy="969496"/>
          </a:xfrm>
          <a:prstGeom prst="rect">
            <a:avLst/>
          </a:prstGeom>
          <a:noFill/>
          <a:ln>
            <a:solidFill>
              <a:schemeClr val="tx1"/>
            </a:solidFill>
          </a:ln>
        </p:spPr>
        <p:txBody>
          <a:bodyPr wrap="square">
            <a:spAutoFit/>
          </a:bodyPr>
          <a:lstStyle/>
          <a:p>
            <a:pPr algn="ctr">
              <a:tabLst>
                <a:tab pos="2743200" algn="ctr"/>
                <a:tab pos="5486400" algn="r"/>
              </a:tabLst>
            </a:pPr>
            <a:r>
              <a:rPr lang="en-US" sz="1200" b="1" dirty="0">
                <a:latin typeface="Arial" panose="020B0604020202020204" pitchFamily="34" charset="0"/>
                <a:ea typeface="MS Mincho"/>
              </a:rPr>
              <a:t>Lightning Flash Newsletter</a:t>
            </a:r>
          </a:p>
          <a:p>
            <a:pPr algn="ctr">
              <a:tabLst>
                <a:tab pos="2743200" algn="ctr"/>
                <a:tab pos="5486400" algn="r"/>
              </a:tabLst>
            </a:pPr>
            <a:r>
              <a:rPr lang="en-US" sz="900" dirty="0">
                <a:latin typeface="Arial" panose="020B0604020202020204" pitchFamily="34" charset="0"/>
                <a:ea typeface="MS Mincho"/>
              </a:rPr>
              <a:t>7515 Plathe Road New Port Richey, FL 34653</a:t>
            </a:r>
          </a:p>
          <a:p>
            <a:pPr algn="ctr">
              <a:tabLst>
                <a:tab pos="2743200" algn="ctr"/>
                <a:tab pos="5486400" algn="r"/>
              </a:tabLst>
            </a:pPr>
            <a:r>
              <a:rPr lang="en-US" sz="900" dirty="0">
                <a:effectLst/>
                <a:latin typeface="Arial" panose="020B0604020202020204" pitchFamily="34" charset="0"/>
                <a:ea typeface="MS Mincho"/>
              </a:rPr>
              <a:t>727-774-3000</a:t>
            </a:r>
          </a:p>
          <a:p>
            <a:pPr algn="ctr">
              <a:tabLst>
                <a:tab pos="2743200" algn="ctr"/>
                <a:tab pos="5486400" algn="r"/>
              </a:tabLst>
            </a:pPr>
            <a:r>
              <a:rPr lang="en-US" sz="900" dirty="0">
                <a:latin typeface="Arial" panose="020B0604020202020204" pitchFamily="34" charset="0"/>
                <a:ea typeface="MS Mincho"/>
              </a:rPr>
              <a:t>727-774-3091 Fax</a:t>
            </a:r>
            <a:endParaRPr lang="en-US" sz="900" dirty="0">
              <a:effectLst/>
              <a:latin typeface="Times New Roman" panose="02020603050405020304" pitchFamily="18" charset="0"/>
              <a:ea typeface="MS Mincho"/>
            </a:endParaRPr>
          </a:p>
          <a:p>
            <a:pPr algn="ctr">
              <a:tabLst>
                <a:tab pos="2743200" algn="ctr"/>
                <a:tab pos="5486400" algn="r"/>
              </a:tabLst>
            </a:pPr>
            <a:endParaRPr lang="en-US" sz="900" dirty="0">
              <a:effectLst/>
              <a:latin typeface="Arial" panose="020B0604020202020204" pitchFamily="34" charset="0"/>
              <a:ea typeface="MS Mincho"/>
            </a:endParaRPr>
          </a:p>
          <a:p>
            <a:pPr algn="ctr">
              <a:tabLst>
                <a:tab pos="2743200" algn="ctr"/>
                <a:tab pos="5486400" algn="r"/>
              </a:tabLst>
            </a:pPr>
            <a:endParaRPr lang="en-US" sz="900" dirty="0">
              <a:latin typeface="Arial" panose="020B0604020202020204" pitchFamily="34" charset="0"/>
              <a:ea typeface="MS Mincho"/>
            </a:endParaRPr>
          </a:p>
        </p:txBody>
      </p:sp>
      <p:cxnSp>
        <p:nvCxnSpPr>
          <p:cNvPr id="9" name="Straight Connector 8"/>
          <p:cNvCxnSpPr/>
          <p:nvPr/>
        </p:nvCxnSpPr>
        <p:spPr>
          <a:xfrm>
            <a:off x="284150" y="1402481"/>
            <a:ext cx="6315075" cy="0"/>
          </a:xfrm>
          <a:prstGeom prst="line">
            <a:avLst/>
          </a:prstGeom>
          <a:ln w="3492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39428" y="816820"/>
            <a:ext cx="1606284" cy="369332"/>
          </a:xfrm>
          <a:prstGeom prst="rect">
            <a:avLst/>
          </a:prstGeom>
        </p:spPr>
        <p:txBody>
          <a:bodyPr wrap="square">
            <a:spAutoFit/>
          </a:bodyPr>
          <a:lstStyle/>
          <a:p>
            <a:pPr algn="ctr">
              <a:tabLst>
                <a:tab pos="2743200" algn="ctr"/>
                <a:tab pos="5486400" algn="r"/>
              </a:tabLst>
            </a:pPr>
            <a:r>
              <a:rPr lang="en-US" sz="900" dirty="0">
                <a:latin typeface="MV Boli" panose="02000500030200090000" pitchFamily="2" charset="0"/>
                <a:ea typeface="MS Mincho"/>
                <a:cs typeface="MV Boli" panose="02000500030200090000" pitchFamily="2" charset="0"/>
              </a:rPr>
              <a:t>Sharon Slusser, Principal</a:t>
            </a:r>
          </a:p>
          <a:p>
            <a:pPr algn="ctr">
              <a:tabLst>
                <a:tab pos="2743200" algn="ctr"/>
                <a:tab pos="5486400" algn="r"/>
              </a:tabLst>
            </a:pPr>
            <a:r>
              <a:rPr lang="en-US" sz="900" dirty="0">
                <a:latin typeface="MV Boli" panose="02000500030200090000" pitchFamily="2" charset="0"/>
                <a:ea typeface="MS Mincho"/>
                <a:cs typeface="MV Boli" panose="02000500030200090000" pitchFamily="2" charset="0"/>
              </a:rPr>
              <a:t>Dan Wolfe, Asst. Principal</a:t>
            </a:r>
          </a:p>
        </p:txBody>
      </p:sp>
      <p:sp>
        <p:nvSpPr>
          <p:cNvPr id="15" name="TextBox 14"/>
          <p:cNvSpPr txBox="1"/>
          <p:nvPr/>
        </p:nvSpPr>
        <p:spPr>
          <a:xfrm>
            <a:off x="431045" y="2545578"/>
            <a:ext cx="184731" cy="600164"/>
          </a:xfrm>
          <a:prstGeom prst="rect">
            <a:avLst/>
          </a:prstGeom>
          <a:noFill/>
        </p:spPr>
        <p:txBody>
          <a:bodyPr wrap="none" rtlCol="0">
            <a:spAutoFit/>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18" name="Rectangle 17"/>
          <p:cNvSpPr/>
          <p:nvPr/>
        </p:nvSpPr>
        <p:spPr>
          <a:xfrm flipV="1">
            <a:off x="3363514" y="1638790"/>
            <a:ext cx="3235709" cy="7204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sz="800" dirty="0">
              <a:latin typeface="Times" pitchFamily="2" charset="0"/>
            </a:endParaRPr>
          </a:p>
        </p:txBody>
      </p:sp>
      <p:sp>
        <p:nvSpPr>
          <p:cNvPr id="30" name="TextBox 29"/>
          <p:cNvSpPr txBox="1"/>
          <p:nvPr/>
        </p:nvSpPr>
        <p:spPr>
          <a:xfrm>
            <a:off x="2423619" y="1149576"/>
            <a:ext cx="1414170"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October 06, 2020</a:t>
            </a:r>
          </a:p>
        </p:txBody>
      </p:sp>
      <p:sp>
        <p:nvSpPr>
          <p:cNvPr id="25" name="TextBox 24"/>
          <p:cNvSpPr txBox="1"/>
          <p:nvPr/>
        </p:nvSpPr>
        <p:spPr>
          <a:xfrm>
            <a:off x="2423619" y="5035612"/>
            <a:ext cx="45719" cy="369332"/>
          </a:xfrm>
          <a:prstGeom prst="rect">
            <a:avLst/>
          </a:prstGeom>
          <a:noFill/>
        </p:spPr>
        <p:txBody>
          <a:bodyPr wrap="square" rtlCol="0">
            <a:spAutoFit/>
          </a:bodyPr>
          <a:lstStyle/>
          <a:p>
            <a:endParaRPr lang="en-US" dirty="0"/>
          </a:p>
        </p:txBody>
      </p:sp>
      <p:sp>
        <p:nvSpPr>
          <p:cNvPr id="7" name="TextBox 6"/>
          <p:cNvSpPr txBox="1"/>
          <p:nvPr/>
        </p:nvSpPr>
        <p:spPr>
          <a:xfrm>
            <a:off x="750013" y="6298058"/>
            <a:ext cx="290464" cy="369332"/>
          </a:xfrm>
          <a:prstGeom prst="rect">
            <a:avLst/>
          </a:prstGeom>
          <a:noFill/>
        </p:spPr>
        <p:txBody>
          <a:bodyPr wrap="none" rtlCol="0">
            <a:spAutoFit/>
          </a:bodyPr>
          <a:lstStyle/>
          <a:p>
            <a:r>
              <a:rPr lang="en-US" dirty="0"/>
              <a:t>  </a:t>
            </a:r>
          </a:p>
        </p:txBody>
      </p:sp>
      <p:sp>
        <p:nvSpPr>
          <p:cNvPr id="11" name="TextBox 10"/>
          <p:cNvSpPr txBox="1"/>
          <p:nvPr/>
        </p:nvSpPr>
        <p:spPr>
          <a:xfrm>
            <a:off x="3509441" y="5244371"/>
            <a:ext cx="2983827" cy="215444"/>
          </a:xfrm>
          <a:prstGeom prst="rect">
            <a:avLst/>
          </a:prstGeom>
          <a:noFill/>
        </p:spPr>
        <p:txBody>
          <a:bodyPr wrap="square" rtlCol="0">
            <a:spAutoFit/>
          </a:bodyPr>
          <a:lstStyle/>
          <a:p>
            <a:pPr algn="ctr">
              <a:spcAft>
                <a:spcPts val="1000"/>
              </a:spcAft>
            </a:pPr>
            <a:endParaRPr lang="en-US" sz="800" dirty="0">
              <a:ea typeface="Cambria" charset="0"/>
              <a:cs typeface="Times New Roman" charset="0"/>
            </a:endParaRPr>
          </a:p>
        </p:txBody>
      </p:sp>
      <p:sp>
        <p:nvSpPr>
          <p:cNvPr id="19" name="Rectangle 4"/>
          <p:cNvSpPr>
            <a:spLocks noChangeArrowheads="1"/>
          </p:cNvSpPr>
          <p:nvPr/>
        </p:nvSpPr>
        <p:spPr bwMode="auto">
          <a:xfrm>
            <a:off x="5789106" y="1402481"/>
            <a:ext cx="1797269" cy="1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0" name="Rectangle 7"/>
          <p:cNvSpPr>
            <a:spLocks noChangeArrowheads="1"/>
          </p:cNvSpPr>
          <p:nvPr/>
        </p:nvSpPr>
        <p:spPr bwMode="auto">
          <a:xfrm flipV="1">
            <a:off x="5789106" y="1536092"/>
            <a:ext cx="17972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4" name="TextBox 3"/>
          <p:cNvSpPr txBox="1"/>
          <p:nvPr/>
        </p:nvSpPr>
        <p:spPr>
          <a:xfrm>
            <a:off x="325475" y="1655387"/>
            <a:ext cx="2932084" cy="2446824"/>
          </a:xfrm>
          <a:prstGeom prst="rect">
            <a:avLst/>
          </a:prstGeom>
          <a:noFill/>
          <a:ln>
            <a:solidFill>
              <a:schemeClr val="tx1"/>
            </a:solidFill>
          </a:ln>
        </p:spPr>
        <p:txBody>
          <a:bodyPr wrap="square" rtlCol="0">
            <a:spAutoFit/>
          </a:bodyPr>
          <a:lstStyle/>
          <a:p>
            <a:endParaRPr lang="en-US" sz="900" dirty="0"/>
          </a:p>
          <a:p>
            <a:r>
              <a:rPr lang="en-US" sz="900" dirty="0"/>
              <a:t>10/08 – Virtual Coffee Talk w/Parents, 10:00-11:00 am</a:t>
            </a:r>
          </a:p>
          <a:p>
            <a:r>
              <a:rPr lang="en-US" sz="900" dirty="0"/>
              <a:t>10/09 – Kick off Read-a-Thon Fundraiser</a:t>
            </a:r>
          </a:p>
          <a:p>
            <a:r>
              <a:rPr lang="en-US" sz="900" dirty="0"/>
              <a:t>10/15 – Fall Picture Retakes</a:t>
            </a:r>
          </a:p>
          <a:p>
            <a:r>
              <a:rPr lang="en-US" sz="900" dirty="0"/>
              <a:t>10/16 – End of First  Quarter</a:t>
            </a:r>
          </a:p>
          <a:p>
            <a:r>
              <a:rPr lang="en-US" sz="900" dirty="0"/>
              <a:t>10/19 – No School (Teacher Planning Day)</a:t>
            </a:r>
          </a:p>
          <a:p>
            <a:r>
              <a:rPr lang="en-US" sz="900" dirty="0"/>
              <a:t>10/21 – Unity Day (Scholars wear orange Today)</a:t>
            </a:r>
          </a:p>
          <a:p>
            <a:r>
              <a:rPr lang="en-US" sz="900" dirty="0"/>
              <a:t>10/22 – Virtual SAC Meeting, 4:30 pm</a:t>
            </a:r>
          </a:p>
          <a:p>
            <a:r>
              <a:rPr lang="en-US" sz="900" dirty="0"/>
              <a:t>10/23-10/31 – Red Ribbon Week (See Details Below)</a:t>
            </a:r>
          </a:p>
          <a:p>
            <a:r>
              <a:rPr lang="en-US" sz="900" dirty="0"/>
              <a:t>10/23 – CRES Read-a-Thon via Zoom for MSOL Scholars &amp; traditional will take place in the classroom. </a:t>
            </a:r>
          </a:p>
          <a:p>
            <a:r>
              <a:rPr lang="en-US" sz="900" dirty="0"/>
              <a:t>10/26 – Scholar of the Month, Facebook Live</a:t>
            </a:r>
          </a:p>
          <a:p>
            <a:r>
              <a:rPr lang="en-US" sz="900" dirty="0"/>
              <a:t>10/26 – Virtual PTA Meeting, 4:30-5:30 pm</a:t>
            </a:r>
          </a:p>
          <a:p>
            <a:r>
              <a:rPr lang="en-US" sz="900" dirty="0"/>
              <a:t>10/27 – Report Cards Online in PM</a:t>
            </a:r>
          </a:p>
          <a:p>
            <a:endParaRPr lang="en-US" sz="900" dirty="0"/>
          </a:p>
          <a:p>
            <a:r>
              <a:rPr lang="en-US" sz="900" dirty="0"/>
              <a:t> </a:t>
            </a:r>
          </a:p>
          <a:p>
            <a:endParaRPr lang="en-US" sz="900" dirty="0"/>
          </a:p>
        </p:txBody>
      </p:sp>
      <p:sp>
        <p:nvSpPr>
          <p:cNvPr id="2" name="TextBox 1">
            <a:extLst>
              <a:ext uri="{FF2B5EF4-FFF2-40B4-BE49-F238E27FC236}">
                <a16:creationId xmlns:a16="http://schemas.microsoft.com/office/drawing/2014/main" id="{1449F917-0E49-FE49-90D0-452EA93E1836}"/>
              </a:ext>
            </a:extLst>
          </p:cNvPr>
          <p:cNvSpPr txBox="1"/>
          <p:nvPr/>
        </p:nvSpPr>
        <p:spPr>
          <a:xfrm>
            <a:off x="325474" y="4026796"/>
            <a:ext cx="2931701" cy="4462760"/>
          </a:xfrm>
          <a:prstGeom prst="rect">
            <a:avLst/>
          </a:prstGeom>
          <a:noFill/>
          <a:ln>
            <a:solidFill>
              <a:schemeClr val="tx1"/>
            </a:solidFill>
          </a:ln>
        </p:spPr>
        <p:txBody>
          <a:bodyPr wrap="square" rtlCol="0">
            <a:spAutoFit/>
          </a:bodyPr>
          <a:lstStyle/>
          <a:p>
            <a:endParaRPr lang="en-US" sz="800" dirty="0">
              <a:latin typeface="Times" pitchFamily="2" charset="0"/>
            </a:endParaRPr>
          </a:p>
          <a:p>
            <a:r>
              <a:rPr lang="en-US" sz="1200" b="1" dirty="0">
                <a:latin typeface="Times" pitchFamily="2" charset="0"/>
              </a:rPr>
              <a:t>Too Sick for School - </a:t>
            </a:r>
            <a:r>
              <a:rPr lang="en-US" sz="1050" dirty="0">
                <a:latin typeface="Times" pitchFamily="2" charset="0"/>
              </a:rPr>
              <a:t>Students experiencing COVID-19 like illness during the school day must be excluded from school. According to current guidelines from the CDC, common COVID-19 symptoms among children may include:</a:t>
            </a:r>
          </a:p>
          <a:p>
            <a:pPr lvl="0"/>
            <a:r>
              <a:rPr lang="en-US" sz="1050" dirty="0">
                <a:latin typeface="Times" pitchFamily="2" charset="0"/>
              </a:rPr>
              <a:t>Fever (greater than 100.4). </a:t>
            </a:r>
          </a:p>
          <a:p>
            <a:pPr lvl="0"/>
            <a:r>
              <a:rPr lang="en-US" sz="1050" dirty="0">
                <a:latin typeface="Times" pitchFamily="2" charset="0"/>
              </a:rPr>
              <a:t>Sore throat.  </a:t>
            </a:r>
          </a:p>
          <a:p>
            <a:pPr lvl="0"/>
            <a:r>
              <a:rPr lang="en-US" sz="1050" dirty="0">
                <a:latin typeface="Times" pitchFamily="2" charset="0"/>
              </a:rPr>
              <a:t>New uncontrolled cough, that causes difficulty breathing (for students with chronic allergic/ asthmatic cough, a change in their cough from baseline). </a:t>
            </a:r>
          </a:p>
          <a:p>
            <a:pPr lvl="0"/>
            <a:r>
              <a:rPr lang="en-US" sz="1050" dirty="0">
                <a:latin typeface="Times" pitchFamily="2" charset="0"/>
              </a:rPr>
              <a:t>Diarrhea, vomiting or abdominal pain.   </a:t>
            </a:r>
          </a:p>
          <a:p>
            <a:pPr lvl="0"/>
            <a:r>
              <a:rPr lang="en-US" sz="1050" dirty="0">
                <a:latin typeface="Times" pitchFamily="2" charset="0"/>
              </a:rPr>
              <a:t>New onset of severe headache, especially with a fever. *** </a:t>
            </a:r>
          </a:p>
          <a:p>
            <a:pPr lvl="0"/>
            <a:r>
              <a:rPr lang="en-US" sz="1050" dirty="0">
                <a:latin typeface="Times" pitchFamily="2" charset="0"/>
              </a:rPr>
              <a:t>Other symptoms listed by the CDC include chills, fatigue/muscle or body ache, new loss of taste or smell, and congestion or runny nose. Many children have very mild or no signs or symptoms of illness.  </a:t>
            </a:r>
          </a:p>
          <a:p>
            <a:r>
              <a:rPr lang="en-US" sz="1050" dirty="0">
                <a:latin typeface="Times" pitchFamily="2" charset="0"/>
              </a:rPr>
              <a:t>We realize that some of these symptoms are common in other childhood illnesses like cold, flu, seasonal allergies and asthma. Trained health staff will consult with registered school nurses (RNs) to make the best decision regarding exclusion that will keep our school community safe.</a:t>
            </a:r>
          </a:p>
          <a:p>
            <a:endParaRPr lang="en-US" sz="1200" dirty="0"/>
          </a:p>
        </p:txBody>
      </p:sp>
      <p:sp>
        <p:nvSpPr>
          <p:cNvPr id="12" name="TextBox 11">
            <a:extLst>
              <a:ext uri="{FF2B5EF4-FFF2-40B4-BE49-F238E27FC236}">
                <a16:creationId xmlns:a16="http://schemas.microsoft.com/office/drawing/2014/main" id="{387E5850-102D-6147-9FB5-636F85CE80A8}"/>
              </a:ext>
            </a:extLst>
          </p:cNvPr>
          <p:cNvSpPr txBox="1"/>
          <p:nvPr/>
        </p:nvSpPr>
        <p:spPr>
          <a:xfrm>
            <a:off x="3363130" y="1840374"/>
            <a:ext cx="3276066" cy="7171194"/>
          </a:xfrm>
          <a:prstGeom prst="rect">
            <a:avLst/>
          </a:prstGeom>
          <a:noFill/>
        </p:spPr>
        <p:txBody>
          <a:bodyPr wrap="square" rtlCol="0">
            <a:spAutoFit/>
          </a:bodyPr>
          <a:lstStyle/>
          <a:p>
            <a:r>
              <a:rPr lang="en-US" sz="1000" b="1" dirty="0" err="1">
                <a:latin typeface="Times" pitchFamily="2" charset="0"/>
              </a:rPr>
              <a:t>Cotee</a:t>
            </a:r>
            <a:r>
              <a:rPr lang="en-US" sz="1000" b="1" dirty="0">
                <a:latin typeface="Times" pitchFamily="2" charset="0"/>
              </a:rPr>
              <a:t> River Read-a-Thon</a:t>
            </a:r>
          </a:p>
          <a:p>
            <a:r>
              <a:rPr lang="en-US" sz="1000" dirty="0">
                <a:latin typeface="Times" pitchFamily="2" charset="0"/>
              </a:rPr>
              <a:t>This year we are launching a NEW fundraiser that not only supports our school, but also supports each scholar's personal reading development goal. This fundraiser will be supporting teacher and classroom needs such as scholar incentives, books and learning materials.  Kick off will be on October 9</a:t>
            </a:r>
            <a:r>
              <a:rPr lang="en-US" sz="1000" baseline="30000" dirty="0">
                <a:latin typeface="Times" pitchFamily="2" charset="0"/>
              </a:rPr>
              <a:t>th</a:t>
            </a:r>
            <a:r>
              <a:rPr lang="en-US" sz="1000" dirty="0">
                <a:latin typeface="Times" pitchFamily="2" charset="0"/>
              </a:rPr>
              <a:t> and will be completed on October 23</a:t>
            </a:r>
            <a:r>
              <a:rPr lang="en-US" sz="1000" baseline="30000" dirty="0">
                <a:latin typeface="Times" pitchFamily="2" charset="0"/>
              </a:rPr>
              <a:t>rd</a:t>
            </a:r>
            <a:r>
              <a:rPr lang="en-US" sz="1000" dirty="0">
                <a:latin typeface="Times" pitchFamily="2" charset="0"/>
              </a:rPr>
              <a:t>.  </a:t>
            </a:r>
          </a:p>
          <a:p>
            <a:r>
              <a:rPr lang="en-US" sz="1000" b="1" dirty="0">
                <a:latin typeface="Times" pitchFamily="2" charset="0"/>
              </a:rPr>
              <a:t>How It Works:</a:t>
            </a:r>
            <a:endParaRPr lang="en-US" sz="1000" dirty="0">
              <a:latin typeface="Times" pitchFamily="2" charset="0"/>
            </a:endParaRPr>
          </a:p>
          <a:p>
            <a:r>
              <a:rPr lang="en-US" sz="1000" dirty="0">
                <a:latin typeface="Times" pitchFamily="2" charset="0"/>
              </a:rPr>
              <a:t>Make a pledge to encourage reading and raise money for </a:t>
            </a:r>
            <a:r>
              <a:rPr lang="en-US" sz="1000" dirty="0" err="1">
                <a:latin typeface="Times" pitchFamily="2" charset="0"/>
              </a:rPr>
              <a:t>Cotee</a:t>
            </a:r>
            <a:r>
              <a:rPr lang="en-US" sz="1000" dirty="0">
                <a:latin typeface="Times" pitchFamily="2" charset="0"/>
              </a:rPr>
              <a:t> River Elementary School. Scholars will have two weeks to collect pledges before a school wide reading event on Friday, October 23, 2020 during their scheduled reading time.  Scholars will read or be read to for a total of 60 minutes. </a:t>
            </a:r>
          </a:p>
          <a:p>
            <a:r>
              <a:rPr lang="en-US" sz="1000" dirty="0">
                <a:latin typeface="Times" pitchFamily="2" charset="0"/>
              </a:rPr>
              <a:t> </a:t>
            </a:r>
          </a:p>
          <a:p>
            <a:r>
              <a:rPr lang="en-US" sz="1000" b="1" dirty="0">
                <a:latin typeface="Times" pitchFamily="2" charset="0"/>
              </a:rPr>
              <a:t>Two Ways to Make a Pledge: </a:t>
            </a:r>
            <a:endParaRPr lang="en-US" sz="1000" dirty="0">
              <a:latin typeface="Times" pitchFamily="2" charset="0"/>
            </a:endParaRPr>
          </a:p>
          <a:p>
            <a:r>
              <a:rPr lang="en-US" sz="1000" b="1" dirty="0">
                <a:latin typeface="Times" pitchFamily="2" charset="0"/>
              </a:rPr>
              <a:t>(Our Goal $18,000 if each scholar gave $30.00, we can meet our goal.)</a:t>
            </a:r>
            <a:endParaRPr lang="en-US" sz="1000" dirty="0">
              <a:latin typeface="Times" pitchFamily="2" charset="0"/>
            </a:endParaRPr>
          </a:p>
          <a:p>
            <a:pPr lvl="0"/>
            <a:r>
              <a:rPr lang="en-US" sz="1000" b="1" dirty="0">
                <a:latin typeface="Times" pitchFamily="2" charset="0"/>
              </a:rPr>
              <a:t>FLAT DONATION</a:t>
            </a:r>
            <a:r>
              <a:rPr lang="en-US" sz="1000" dirty="0">
                <a:latin typeface="Times" pitchFamily="2" charset="0"/>
              </a:rPr>
              <a:t> - You can sponsor a scholar with a flat amount. If you pledge a flat donation of $25, no matter how much the scholar reads you will owe $25.</a:t>
            </a:r>
          </a:p>
          <a:p>
            <a:pPr lvl="0"/>
            <a:r>
              <a:rPr lang="en-US" sz="1000" b="1" dirty="0">
                <a:latin typeface="Times" pitchFamily="2" charset="0"/>
              </a:rPr>
              <a:t>PLEDGE PER MINUTE</a:t>
            </a:r>
            <a:r>
              <a:rPr lang="en-US" sz="1000" dirty="0">
                <a:latin typeface="Times" pitchFamily="2" charset="0"/>
              </a:rPr>
              <a:t> - You can pledge an amount for minutes read. For example, scholars will be reading 60 minutes on the day of the Read-A-Thon. If you sponsored a student for 25 cents, you will owe .25 cents x 60 minutes = $15. </a:t>
            </a:r>
          </a:p>
          <a:p>
            <a:r>
              <a:rPr lang="en-US" sz="1000" b="1" dirty="0">
                <a:latin typeface="Times" pitchFamily="2" charset="0"/>
              </a:rPr>
              <a:t> </a:t>
            </a:r>
            <a:endParaRPr lang="en-US" sz="1000" dirty="0">
              <a:latin typeface="Times" pitchFamily="2" charset="0"/>
            </a:endParaRPr>
          </a:p>
          <a:p>
            <a:r>
              <a:rPr lang="en-US" sz="1000" b="1" dirty="0">
                <a:latin typeface="Times" pitchFamily="2" charset="0"/>
              </a:rPr>
              <a:t>Your Scholar's Pledge Page:</a:t>
            </a:r>
            <a:br>
              <a:rPr lang="en-US" sz="1000" dirty="0">
                <a:latin typeface="Times" pitchFamily="2" charset="0"/>
              </a:rPr>
            </a:br>
            <a:r>
              <a:rPr lang="en-US" sz="1000" dirty="0">
                <a:latin typeface="Times" pitchFamily="2" charset="0"/>
              </a:rPr>
              <a:t>To find your child’s online pledge page, please follow these 3 easy steps:</a:t>
            </a:r>
          </a:p>
          <a:p>
            <a:pPr lvl="0"/>
            <a:r>
              <a:rPr lang="en-US" sz="1000" dirty="0">
                <a:latin typeface="Times" pitchFamily="2" charset="0"/>
              </a:rPr>
              <a:t>Go to this link - </a:t>
            </a:r>
            <a:r>
              <a:rPr lang="en-US" sz="1000" u="sng" dirty="0">
                <a:latin typeface="Times" pitchFamily="2" charset="0"/>
                <a:hlinkClick r:id="rId3"/>
              </a:rPr>
              <a:t>www.99pledges.com/fund/CoteeRiver2020</a:t>
            </a:r>
            <a:endParaRPr lang="en-US" sz="1000" dirty="0">
              <a:latin typeface="Times" pitchFamily="2" charset="0"/>
            </a:endParaRPr>
          </a:p>
          <a:p>
            <a:pPr lvl="0"/>
            <a:r>
              <a:rPr lang="en-US" sz="1000" dirty="0">
                <a:latin typeface="Times" pitchFamily="2" charset="0"/>
              </a:rPr>
              <a:t>Type your child’s name in the "search for participant" bar.</a:t>
            </a:r>
          </a:p>
          <a:p>
            <a:pPr lvl="0"/>
            <a:r>
              <a:rPr lang="en-US" sz="1000" dirty="0">
                <a:latin typeface="Times" pitchFamily="2" charset="0"/>
              </a:rPr>
              <a:t>Click on your child’s name and that will take you to their online pledge page!</a:t>
            </a:r>
          </a:p>
          <a:p>
            <a:r>
              <a:rPr lang="en-US" sz="1000" dirty="0">
                <a:latin typeface="Times" pitchFamily="2" charset="0"/>
              </a:rPr>
              <a:t>You do not need to log in or change anything. All you have to do is make a donation for whatever amount you can and share your child’s page with friends and family. We are shooting for 100% participation, so no amount is too small. </a:t>
            </a:r>
          </a:p>
          <a:p>
            <a:endParaRPr lang="en-US" sz="1000" b="1" dirty="0">
              <a:latin typeface="Times" pitchFamily="2" charset="0"/>
            </a:endParaRPr>
          </a:p>
          <a:p>
            <a:r>
              <a:rPr lang="en-US" sz="1000" b="1" dirty="0">
                <a:latin typeface="Times" pitchFamily="2" charset="0"/>
              </a:rPr>
              <a:t>Awards &amp; Giveback:</a:t>
            </a:r>
            <a:endParaRPr lang="en-US" sz="1000" dirty="0">
              <a:latin typeface="Times" pitchFamily="2" charset="0"/>
            </a:endParaRPr>
          </a:p>
          <a:p>
            <a:pPr lvl="0"/>
            <a:r>
              <a:rPr lang="en-US" sz="1000" dirty="0">
                <a:latin typeface="Times" pitchFamily="2" charset="0"/>
              </a:rPr>
              <a:t>Top Class for each grade level will receive 10% give back to the classroom based on what is collected.</a:t>
            </a:r>
          </a:p>
          <a:p>
            <a:pPr lvl="0"/>
            <a:r>
              <a:rPr lang="en-US" sz="1000" dirty="0">
                <a:latin typeface="Times" pitchFamily="2" charset="0"/>
              </a:rPr>
              <a:t>Top scholar for each classroom will receive $25.00 towards a Scholastic Book order.  </a:t>
            </a:r>
          </a:p>
          <a:p>
            <a:endParaRPr lang="en-US" sz="1000" b="1" u="sng" dirty="0">
              <a:latin typeface="Times" pitchFamily="2" charset="0"/>
            </a:endParaRPr>
          </a:p>
          <a:p>
            <a:endParaRPr lang="en-US" sz="1000" dirty="0">
              <a:latin typeface="Times" pitchFamily="2" charset="0"/>
            </a:endParaRPr>
          </a:p>
        </p:txBody>
      </p:sp>
      <p:pic>
        <p:nvPicPr>
          <p:cNvPr id="1025" name="Picture 1" descr="page1image2898928">
            <a:extLst>
              <a:ext uri="{FF2B5EF4-FFF2-40B4-BE49-F238E27FC236}">
                <a16:creationId xmlns:a16="http://schemas.microsoft.com/office/drawing/2014/main" id="{7F3D88C3-4924-7047-AFB3-4BDE99F04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77" y="161108"/>
            <a:ext cx="1853562" cy="65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7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04892" y="436711"/>
            <a:ext cx="6315075" cy="0"/>
          </a:xfrm>
          <a:prstGeom prst="line">
            <a:avLst/>
          </a:prstGeom>
          <a:ln w="3492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4892" y="650296"/>
            <a:ext cx="3089783" cy="295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dirty="0"/>
          </a:p>
        </p:txBody>
      </p:sp>
      <p:sp>
        <p:nvSpPr>
          <p:cNvPr id="15" name="TextBox 14"/>
          <p:cNvSpPr txBox="1"/>
          <p:nvPr/>
        </p:nvSpPr>
        <p:spPr>
          <a:xfrm>
            <a:off x="431045" y="2545578"/>
            <a:ext cx="184731" cy="600164"/>
          </a:xfrm>
          <a:prstGeom prst="rect">
            <a:avLst/>
          </a:prstGeom>
          <a:noFill/>
        </p:spPr>
        <p:txBody>
          <a:bodyPr wrap="none" rtlCol="0">
            <a:spAutoFit/>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17" name="Rectangle 16"/>
          <p:cNvSpPr/>
          <p:nvPr/>
        </p:nvSpPr>
        <p:spPr>
          <a:xfrm>
            <a:off x="272866" y="3823081"/>
            <a:ext cx="3055795" cy="4797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dirty="0"/>
          </a:p>
        </p:txBody>
      </p:sp>
      <p:sp>
        <p:nvSpPr>
          <p:cNvPr id="25" name="TextBox 24"/>
          <p:cNvSpPr txBox="1"/>
          <p:nvPr/>
        </p:nvSpPr>
        <p:spPr>
          <a:xfrm>
            <a:off x="2423619" y="5035612"/>
            <a:ext cx="45719" cy="369332"/>
          </a:xfrm>
          <a:prstGeom prst="rect">
            <a:avLst/>
          </a:prstGeom>
          <a:noFill/>
        </p:spPr>
        <p:txBody>
          <a:bodyPr wrap="square" rtlCol="0">
            <a:spAutoFit/>
          </a:bodyPr>
          <a:lstStyle/>
          <a:p>
            <a:endParaRPr lang="en-US" dirty="0"/>
          </a:p>
        </p:txBody>
      </p:sp>
      <p:sp>
        <p:nvSpPr>
          <p:cNvPr id="29" name="TextBox 28"/>
          <p:cNvSpPr txBox="1"/>
          <p:nvPr/>
        </p:nvSpPr>
        <p:spPr>
          <a:xfrm>
            <a:off x="204893" y="863029"/>
            <a:ext cx="3178380" cy="1938992"/>
          </a:xfrm>
          <a:prstGeom prst="rect">
            <a:avLst/>
          </a:prstGeom>
          <a:noFill/>
        </p:spPr>
        <p:txBody>
          <a:bodyPr wrap="square" rtlCol="0">
            <a:spAutoFit/>
          </a:bodyPr>
          <a:lstStyle/>
          <a:p>
            <a:r>
              <a:rPr lang="en-US" sz="1000"/>
              <a:t>Did </a:t>
            </a:r>
            <a:r>
              <a:rPr lang="en-US" sz="1000" dirty="0"/>
              <a:t>you know that CRES has a green dumpster (located at the front of the school along the loop, by the PLACE turn off) where you can donate ANY kind of paper good for for recycling?  Help us to help the environment by saving all the paper trash including newspaper, cardboard, and packaging.  By placing these items in our green dumpster, you also help CRES earn $$$$!  Every little bit helps.  Also we have battery recycling drop off  at the front enterence of the office.  CRES will have our Earth Patrol Scholars again this school year, each week we go around our campus and clean up the area.   We appreciate your support.</a:t>
            </a:r>
          </a:p>
        </p:txBody>
      </p:sp>
      <p:pic>
        <p:nvPicPr>
          <p:cNvPr id="5" name="Picture 4"/>
          <p:cNvPicPr>
            <a:picLocks noChangeAspect="1"/>
          </p:cNvPicPr>
          <p:nvPr/>
        </p:nvPicPr>
        <p:blipFill>
          <a:blip r:embed="rId3"/>
          <a:stretch>
            <a:fillRect/>
          </a:stretch>
        </p:blipFill>
        <p:spPr>
          <a:xfrm>
            <a:off x="2469338" y="2656752"/>
            <a:ext cx="728923" cy="874708"/>
          </a:xfrm>
          <a:prstGeom prst="rect">
            <a:avLst/>
          </a:prstGeom>
        </p:spPr>
      </p:pic>
      <p:sp>
        <p:nvSpPr>
          <p:cNvPr id="2" name="TextBox 1"/>
          <p:cNvSpPr txBox="1"/>
          <p:nvPr/>
        </p:nvSpPr>
        <p:spPr>
          <a:xfrm>
            <a:off x="272866" y="4682584"/>
            <a:ext cx="3110407" cy="461665"/>
          </a:xfrm>
          <a:prstGeom prst="rect">
            <a:avLst/>
          </a:prstGeom>
          <a:noFill/>
        </p:spPr>
        <p:txBody>
          <a:bodyPr wrap="square" rtlCol="0">
            <a:spAutoFit/>
          </a:bodyPr>
          <a:lstStyle/>
          <a:p>
            <a:endParaRPr lang="en-US" sz="1200" b="1" i="1" u="sng" dirty="0"/>
          </a:p>
          <a:p>
            <a:endParaRPr lang="en-US" sz="1200" dirty="0"/>
          </a:p>
        </p:txBody>
      </p:sp>
      <p:sp>
        <p:nvSpPr>
          <p:cNvPr id="6" name="TextBox 5"/>
          <p:cNvSpPr txBox="1"/>
          <p:nvPr/>
        </p:nvSpPr>
        <p:spPr>
          <a:xfrm>
            <a:off x="3605997" y="650296"/>
            <a:ext cx="2994670" cy="1631216"/>
          </a:xfrm>
          <a:prstGeom prst="rect">
            <a:avLst/>
          </a:prstGeom>
          <a:noFill/>
          <a:ln>
            <a:solidFill>
              <a:schemeClr val="tx1"/>
            </a:solidFill>
          </a:ln>
        </p:spPr>
        <p:txBody>
          <a:bodyPr wrap="square" rtlCol="0">
            <a:spAutoFit/>
          </a:bodyPr>
          <a:lstStyle/>
          <a:p>
            <a:r>
              <a:rPr lang="en-US" sz="1000" b="1" u="sng" dirty="0"/>
              <a:t>CRES Clothing Closet</a:t>
            </a:r>
            <a:r>
              <a:rPr lang="en-US" sz="1000" b="1" dirty="0"/>
              <a:t>  </a:t>
            </a:r>
            <a:r>
              <a:rPr lang="en-US" sz="1000" dirty="0"/>
              <a:t>If your family is in need of any clothing items, we invite you to contact  Mrs. Miller or Ms. O’Brien to set up a time during the school day to come in and get what you need. In the event transportation and/ or timing is an issue, we have created a form which can be sent home upon request (please call the front office). When we receive the request form, we will  call your child/ children down to pick out the items requested and send them home in their backpack.</a:t>
            </a:r>
          </a:p>
        </p:txBody>
      </p:sp>
      <p:sp>
        <p:nvSpPr>
          <p:cNvPr id="7" name="TextBox 6"/>
          <p:cNvSpPr txBox="1"/>
          <p:nvPr/>
        </p:nvSpPr>
        <p:spPr>
          <a:xfrm>
            <a:off x="737419" y="650296"/>
            <a:ext cx="1944135" cy="307777"/>
          </a:xfrm>
          <a:prstGeom prst="rect">
            <a:avLst/>
          </a:prstGeom>
          <a:noFill/>
        </p:spPr>
        <p:txBody>
          <a:bodyPr wrap="square" rtlCol="0">
            <a:spAutoFit/>
          </a:bodyPr>
          <a:lstStyle/>
          <a:p>
            <a:pPr algn="ctr"/>
            <a:r>
              <a:rPr lang="en-US" sz="1400" b="1" u="sng" dirty="0">
                <a:ln w="9525">
                  <a:solidFill>
                    <a:schemeClr val="bg1"/>
                  </a:solidFill>
                  <a:prstDash val="solid"/>
                </a:ln>
                <a:effectLst>
                  <a:outerShdw blurRad="12700" dist="38100" dir="2700000" algn="tl" rotWithShape="0">
                    <a:schemeClr val="bg1">
                      <a:lumMod val="50000"/>
                    </a:schemeClr>
                  </a:outerShdw>
                </a:effectLst>
              </a:rPr>
              <a:t>Recycling</a:t>
            </a:r>
            <a:endParaRPr lang="en-US" sz="1400" b="1" dirty="0">
              <a:ln w="9525">
                <a:solidFill>
                  <a:schemeClr val="bg1"/>
                </a:solidFill>
                <a:prstDash val="solid"/>
              </a:ln>
              <a:solidFill>
                <a:sysClr val="windowText" lastClr="000000"/>
              </a:solidFill>
              <a:effectLst>
                <a:outerShdw blurRad="12700" dist="38100" dir="2700000" algn="tl" rotWithShape="0">
                  <a:schemeClr val="bg1">
                    <a:lumMod val="50000"/>
                  </a:schemeClr>
                </a:outerShdw>
              </a:effectLst>
            </a:endParaRPr>
          </a:p>
        </p:txBody>
      </p:sp>
      <p:sp>
        <p:nvSpPr>
          <p:cNvPr id="11" name="TextBox 10"/>
          <p:cNvSpPr txBox="1"/>
          <p:nvPr/>
        </p:nvSpPr>
        <p:spPr>
          <a:xfrm>
            <a:off x="252242" y="3822229"/>
            <a:ext cx="3076419" cy="4401205"/>
          </a:xfrm>
          <a:prstGeom prst="rect">
            <a:avLst/>
          </a:prstGeom>
          <a:noFill/>
        </p:spPr>
        <p:txBody>
          <a:bodyPr wrap="square" rtlCol="0">
            <a:spAutoFit/>
          </a:bodyPr>
          <a:lstStyle/>
          <a:p>
            <a:pPr algn="ctr"/>
            <a:endParaRPr lang="en-US" sz="1000" b="1" i="1" dirty="0"/>
          </a:p>
          <a:p>
            <a:pPr algn="ctr"/>
            <a:endParaRPr lang="en-US" sz="1000" b="1" i="1" dirty="0"/>
          </a:p>
          <a:p>
            <a:br>
              <a:rPr lang="en-US" sz="1000" b="1" i="1" dirty="0"/>
            </a:br>
            <a:r>
              <a:rPr lang="en-US" sz="1200" i="1" dirty="0" err="1"/>
              <a:t>Achieva</a:t>
            </a:r>
            <a:r>
              <a:rPr lang="en-US" sz="1200" i="1" dirty="0"/>
              <a:t> Credit Union, Rowan Rd.	</a:t>
            </a:r>
          </a:p>
          <a:p>
            <a:r>
              <a:rPr lang="en-US" sz="1200" i="1" dirty="0"/>
              <a:t>All Children’s Hospital</a:t>
            </a:r>
          </a:p>
          <a:p>
            <a:r>
              <a:rPr lang="en-US" sz="1200" i="1" dirty="0"/>
              <a:t>GTE Finanical Credit Union</a:t>
            </a:r>
            <a:br>
              <a:rPr lang="en-US" sz="1200" i="1" dirty="0"/>
            </a:br>
            <a:r>
              <a:rPr lang="en-US" sz="1200" i="1" dirty="0"/>
              <a:t>Horace Mann Insurance	</a:t>
            </a:r>
            <a:br>
              <a:rPr lang="en-US" sz="1200" i="1" dirty="0"/>
            </a:br>
            <a:r>
              <a:rPr lang="en-US" sz="1200" i="1" dirty="0"/>
              <a:t>Kona Ice		</a:t>
            </a:r>
          </a:p>
          <a:p>
            <a:r>
              <a:rPr lang="en-US" sz="1200" i="1" dirty="0"/>
              <a:t>Madison Restaurant </a:t>
            </a:r>
            <a:br>
              <a:rPr lang="en-US" sz="1200" i="1" dirty="0"/>
            </a:br>
            <a:r>
              <a:rPr lang="en-US" sz="1200" i="1" dirty="0"/>
              <a:t>Marjorie’s Hope</a:t>
            </a:r>
          </a:p>
          <a:p>
            <a:r>
              <a:rPr lang="en-US" sz="1200" i="1" dirty="0" err="1"/>
              <a:t>Millian-Aire</a:t>
            </a:r>
            <a:r>
              <a:rPr lang="en-US" sz="1200" i="1" dirty="0"/>
              <a:t> Corp.		</a:t>
            </a:r>
          </a:p>
          <a:p>
            <a:r>
              <a:rPr lang="en-US" sz="1200" i="1" dirty="0"/>
              <a:t>Publix, River Crossing</a:t>
            </a:r>
          </a:p>
          <a:p>
            <a:r>
              <a:rPr lang="en-US" sz="1200" i="1" dirty="0" err="1"/>
              <a:t>Smitty’s</a:t>
            </a:r>
            <a:r>
              <a:rPr lang="en-US" sz="1200" i="1" dirty="0"/>
              <a:t> Mobile Detailing	</a:t>
            </a:r>
            <a:br>
              <a:rPr lang="en-US" sz="1200" i="1" dirty="0"/>
            </a:br>
            <a:r>
              <a:rPr lang="en-US" sz="1200" i="1" dirty="0"/>
              <a:t>Target #1967, Little Rd.	</a:t>
            </a:r>
          </a:p>
          <a:p>
            <a:r>
              <a:rPr lang="en-US" sz="1200" i="1" dirty="0"/>
              <a:t>Timber Greens Helping Hands</a:t>
            </a:r>
            <a:br>
              <a:rPr lang="en-US" sz="1200" i="1" dirty="0"/>
            </a:br>
            <a:r>
              <a:rPr lang="en-US" sz="1200" i="1" dirty="0"/>
              <a:t>UBS, Clearwater	</a:t>
            </a:r>
          </a:p>
          <a:p>
            <a:r>
              <a:rPr lang="en-US" sz="1200" i="1" dirty="0"/>
              <a:t>Walgreens #06886</a:t>
            </a:r>
            <a:br>
              <a:rPr lang="en-US" sz="1200" i="1" dirty="0"/>
            </a:br>
            <a:endParaRPr lang="en-US" sz="1200" i="1" dirty="0"/>
          </a:p>
          <a:p>
            <a:endParaRPr lang="en-US" sz="1200" b="1" i="1" dirty="0"/>
          </a:p>
          <a:p>
            <a:r>
              <a:rPr lang="en-US" sz="1200" b="1" i="1" dirty="0"/>
              <a:t>Thank you for supporting our school!  To become a CRES partner please call Ms. O’Brien at the Main Office for more information.  727-774-3002</a:t>
            </a:r>
            <a:endParaRPr lang="en-US" sz="1200" dirty="0"/>
          </a:p>
          <a:p>
            <a:endParaRPr lang="en-US" sz="1000" dirty="0"/>
          </a:p>
        </p:txBody>
      </p:sp>
      <p:sp>
        <p:nvSpPr>
          <p:cNvPr id="12" name="Rectangle 11"/>
          <p:cNvSpPr/>
          <p:nvPr/>
        </p:nvSpPr>
        <p:spPr>
          <a:xfrm rot="10800000" flipV="1">
            <a:off x="272866" y="3775287"/>
            <a:ext cx="3110407" cy="461665"/>
          </a:xfrm>
          <a:prstGeom prst="rect">
            <a:avLst/>
          </a:prstGeom>
          <a:noFill/>
        </p:spPr>
        <p:txBody>
          <a:bodyPr wrap="square" lIns="91440" tIns="45720" rIns="91440" bIns="45720">
            <a:spAutoFit/>
          </a:bodyPr>
          <a:lstStyle/>
          <a:p>
            <a:pPr algn="ctr"/>
            <a:r>
              <a:rPr lang="en-US" sz="1200" b="1" i="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Cotee</a:t>
            </a:r>
            <a:r>
              <a:rPr lang="en-US" sz="1200" b="1" i="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River Elementary </a:t>
            </a:r>
          </a:p>
          <a:p>
            <a:pPr algn="ctr"/>
            <a:r>
              <a:rPr lang="en-US" sz="1200" b="1" i="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Business &amp; Community Partners:</a:t>
            </a:r>
            <a:endParaRPr lang="en-US" sz="1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6" name="Picture 15"/>
          <p:cNvPicPr>
            <a:picLocks noChangeAspect="1"/>
          </p:cNvPicPr>
          <p:nvPr/>
        </p:nvPicPr>
        <p:blipFill>
          <a:blip r:embed="rId4"/>
          <a:stretch>
            <a:fillRect/>
          </a:stretch>
        </p:blipFill>
        <p:spPr>
          <a:xfrm>
            <a:off x="1995948" y="5218470"/>
            <a:ext cx="1202313" cy="1258529"/>
          </a:xfrm>
          <a:prstGeom prst="rect">
            <a:avLst/>
          </a:prstGeom>
        </p:spPr>
      </p:pic>
      <p:sp>
        <p:nvSpPr>
          <p:cNvPr id="3" name="TextBox 2"/>
          <p:cNvSpPr txBox="1"/>
          <p:nvPr/>
        </p:nvSpPr>
        <p:spPr>
          <a:xfrm>
            <a:off x="3605996" y="2427319"/>
            <a:ext cx="2994669" cy="1792798"/>
          </a:xfrm>
          <a:prstGeom prst="rect">
            <a:avLst/>
          </a:prstGeom>
          <a:noFill/>
          <a:ln>
            <a:solidFill>
              <a:schemeClr val="tx1"/>
            </a:solidFill>
          </a:ln>
        </p:spPr>
        <p:txBody>
          <a:bodyPr wrap="square" rtlCol="0">
            <a:spAutoFit/>
          </a:bodyPr>
          <a:lstStyle/>
          <a:p>
            <a:endParaRPr lang="en-US" sz="500" dirty="0">
              <a:latin typeface="Arial" panose="020B0604020202020204" pitchFamily="34" charset="0"/>
              <a:cs typeface="Arial" panose="020B0604020202020204" pitchFamily="34" charset="0"/>
            </a:endParaRPr>
          </a:p>
          <a:p>
            <a:r>
              <a:rPr lang="en-US" sz="1050" b="1" u="sng" dirty="0"/>
              <a:t>Weekly Connect Ed Calls/Messages:  </a:t>
            </a:r>
          </a:p>
          <a:p>
            <a:endParaRPr lang="en-US" sz="500" b="1" dirty="0"/>
          </a:p>
          <a:p>
            <a:endParaRPr lang="en-US" sz="1000" b="1" dirty="0"/>
          </a:p>
          <a:p>
            <a:endParaRPr lang="en-US" sz="1000" dirty="0"/>
          </a:p>
          <a:p>
            <a:endParaRPr lang="en-US" sz="1000" dirty="0"/>
          </a:p>
          <a:p>
            <a:r>
              <a:rPr lang="en-US" sz="1000" dirty="0"/>
              <a:t>If you receive calls from </a:t>
            </a:r>
            <a:r>
              <a:rPr lang="en-US" sz="1000" b="1" dirty="0"/>
              <a:t>(844) 400-9765 </a:t>
            </a:r>
            <a:r>
              <a:rPr lang="en-US" sz="1000" dirty="0"/>
              <a:t>these calls are Connect Ed messages from </a:t>
            </a:r>
            <a:r>
              <a:rPr lang="en-US" sz="1000" dirty="0" err="1"/>
              <a:t>Cotee</a:t>
            </a:r>
            <a:r>
              <a:rPr lang="en-US" sz="1000" dirty="0"/>
              <a:t> River Elementary and/or Pasco County Schools.  Please be sure to listen to the important information being shared with parents regarding  school events and weekly reminders.  </a:t>
            </a:r>
            <a:endParaRPr lang="en-US" sz="500" dirty="0">
              <a:latin typeface="Arial" panose="020B0604020202020204" pitchFamily="34" charset="0"/>
              <a:cs typeface="Arial" panose="020B0604020202020204" pitchFamily="34" charset="0"/>
            </a:endParaRPr>
          </a:p>
        </p:txBody>
      </p:sp>
      <p:pic>
        <p:nvPicPr>
          <p:cNvPr id="18" name="Picture 17" descr="A drawing of a cartoon character&#10;&#10;Description automatically generated">
            <a:extLst>
              <a:ext uri="{FF2B5EF4-FFF2-40B4-BE49-F238E27FC236}">
                <a16:creationId xmlns:a16="http://schemas.microsoft.com/office/drawing/2014/main" id="{1D5ADB57-4C08-024D-B7AD-71FAA1CC4E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287" y="2495014"/>
            <a:ext cx="740680" cy="701292"/>
          </a:xfrm>
          <a:prstGeom prst="rect">
            <a:avLst/>
          </a:prstGeom>
        </p:spPr>
      </p:pic>
      <p:sp>
        <p:nvSpPr>
          <p:cNvPr id="4" name="TextBox 3">
            <a:extLst>
              <a:ext uri="{FF2B5EF4-FFF2-40B4-BE49-F238E27FC236}">
                <a16:creationId xmlns:a16="http://schemas.microsoft.com/office/drawing/2014/main" id="{F096BEFC-520F-DA49-867F-816840A5332C}"/>
              </a:ext>
            </a:extLst>
          </p:cNvPr>
          <p:cNvSpPr txBox="1"/>
          <p:nvPr/>
        </p:nvSpPr>
        <p:spPr>
          <a:xfrm>
            <a:off x="3632662" y="4472247"/>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3AA7F957-6945-9149-B787-A06FFDCFE748}"/>
              </a:ext>
            </a:extLst>
          </p:cNvPr>
          <p:cNvPicPr>
            <a:picLocks noChangeAspect="1"/>
          </p:cNvPicPr>
          <p:nvPr/>
        </p:nvPicPr>
        <p:blipFill>
          <a:blip r:embed="rId6"/>
          <a:stretch>
            <a:fillRect/>
          </a:stretch>
        </p:blipFill>
        <p:spPr>
          <a:xfrm>
            <a:off x="3490257" y="4472246"/>
            <a:ext cx="3251365" cy="4089864"/>
          </a:xfrm>
          <a:prstGeom prst="rect">
            <a:avLst/>
          </a:prstGeom>
          <a:ln>
            <a:solidFill>
              <a:schemeClr val="tx1"/>
            </a:solidFill>
          </a:ln>
        </p:spPr>
      </p:pic>
    </p:spTree>
    <p:extLst>
      <p:ext uri="{BB962C8B-B14F-4D97-AF65-F5344CB8AC3E}">
        <p14:creationId xmlns:p14="http://schemas.microsoft.com/office/powerpoint/2010/main" val="85571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6403-2B3D-3E41-BBC5-577F6F95082E}"/>
              </a:ext>
            </a:extLst>
          </p:cNvPr>
          <p:cNvSpPr>
            <a:spLocks noGrp="1"/>
          </p:cNvSpPr>
          <p:nvPr>
            <p:ph type="title"/>
          </p:nvPr>
        </p:nvSpPr>
        <p:spPr>
          <a:xfrm>
            <a:off x="471488" y="486834"/>
            <a:ext cx="5915026" cy="2459566"/>
          </a:xfrm>
          <a:ln>
            <a:solidFill>
              <a:schemeClr val="tx1"/>
            </a:solidFill>
          </a:ln>
        </p:spPr>
        <p:txBody>
          <a:bodyPr>
            <a:noAutofit/>
          </a:bodyPr>
          <a:lstStyle/>
          <a:p>
            <a:r>
              <a:rPr lang="en-US" sz="1200" b="1" dirty="0">
                <a:latin typeface="Times" pitchFamily="2" charset="0"/>
              </a:rPr>
              <a:t>Free Reduce Meals - On October 5</a:t>
            </a:r>
            <a:r>
              <a:rPr lang="en-US" sz="1200" b="1" baseline="30000" dirty="0">
                <a:latin typeface="Times" pitchFamily="2" charset="0"/>
              </a:rPr>
              <a:t>th</a:t>
            </a:r>
            <a:r>
              <a:rPr lang="en-US" sz="1200" b="1" dirty="0">
                <a:latin typeface="Times" pitchFamily="2" charset="0"/>
              </a:rPr>
              <a:t>, your student’s free or reduced status will be expiring. Currently, all students are eligible to receive free breakfast and lunch, regardless of their eligibility status. Free meals will be available until December 31</a:t>
            </a:r>
            <a:r>
              <a:rPr lang="en-US" sz="1200" b="1" baseline="30000" dirty="0">
                <a:latin typeface="Times" pitchFamily="2" charset="0"/>
              </a:rPr>
              <a:t>st</a:t>
            </a:r>
            <a:r>
              <a:rPr lang="en-US" sz="1200" b="1" dirty="0">
                <a:latin typeface="Times" pitchFamily="2" charset="0"/>
              </a:rPr>
              <a:t>. However, we still strongly encourage you to complete a new meal application if your household still qualifies. In addition to the meal benefits that will become effective on January 1</a:t>
            </a:r>
            <a:r>
              <a:rPr lang="en-US" sz="1200" b="1" baseline="30000" dirty="0">
                <a:latin typeface="Times" pitchFamily="2" charset="0"/>
              </a:rPr>
              <a:t>st</a:t>
            </a:r>
            <a:r>
              <a:rPr lang="en-US" sz="1200" b="1" dirty="0">
                <a:latin typeface="Times" pitchFamily="2" charset="0"/>
              </a:rPr>
              <a:t>, students eligible for free or reduced-price meals can receive free or discounted testing fees, camp registrations, high-speed internet, and other benefits. School’s also receive a portion of their funding based off the percentage of students who qualify for free or reduced-price meals based off their household meal application, regardless of whether that student is attending </a:t>
            </a:r>
            <a:r>
              <a:rPr lang="en-US" sz="1200" b="1" dirty="0" err="1">
                <a:latin typeface="Times" pitchFamily="2" charset="0"/>
              </a:rPr>
              <a:t>MySchoolOnline</a:t>
            </a:r>
            <a:r>
              <a:rPr lang="en-US" sz="1200" b="1" dirty="0">
                <a:latin typeface="Times" pitchFamily="2" charset="0"/>
              </a:rPr>
              <a:t> or in person.</a:t>
            </a:r>
            <a:br>
              <a:rPr lang="en-US" sz="1200" b="1" dirty="0">
                <a:latin typeface="Times" pitchFamily="2" charset="0"/>
              </a:rPr>
            </a:br>
            <a:r>
              <a:rPr lang="en-US" sz="1200" b="1" dirty="0">
                <a:latin typeface="Times" pitchFamily="2" charset="0"/>
              </a:rPr>
              <a:t> </a:t>
            </a:r>
            <a:br>
              <a:rPr lang="en-US" sz="1200" b="1" dirty="0">
                <a:latin typeface="Times" pitchFamily="2" charset="0"/>
              </a:rPr>
            </a:br>
            <a:r>
              <a:rPr lang="en-US" sz="1200" b="1" dirty="0">
                <a:latin typeface="Times" pitchFamily="2" charset="0"/>
              </a:rPr>
              <a:t>To review the eligibility guidelines and complete an application, please visit </a:t>
            </a:r>
            <a:r>
              <a:rPr lang="en-US" sz="1200" b="1" u="sng" dirty="0">
                <a:latin typeface="Times" pitchFamily="2" charset="0"/>
                <a:hlinkClick r:id="rId2" tooltip="http://www.pascoschoolmeals.com"/>
              </a:rPr>
              <a:t>www.pascoschoolmeals.com</a:t>
            </a:r>
            <a:r>
              <a:rPr lang="en-US" sz="1200" b="1" dirty="0">
                <a:latin typeface="Times" pitchFamily="2" charset="0"/>
              </a:rPr>
              <a:t>.</a:t>
            </a:r>
            <a:br>
              <a:rPr lang="en-US" sz="1200" b="1" dirty="0">
                <a:latin typeface="Times" pitchFamily="2" charset="0"/>
              </a:rPr>
            </a:br>
            <a:endParaRPr lang="en-US" sz="1200" b="1" dirty="0">
              <a:latin typeface="Times" pitchFamily="2" charset="0"/>
            </a:endParaRPr>
          </a:p>
        </p:txBody>
      </p:sp>
      <p:sp>
        <p:nvSpPr>
          <p:cNvPr id="3" name="Content Placeholder 2">
            <a:extLst>
              <a:ext uri="{FF2B5EF4-FFF2-40B4-BE49-F238E27FC236}">
                <a16:creationId xmlns:a16="http://schemas.microsoft.com/office/drawing/2014/main" id="{8EFD4932-4431-2544-9586-2684FF6DDBE2}"/>
              </a:ext>
            </a:extLst>
          </p:cNvPr>
          <p:cNvSpPr>
            <a:spLocks noGrp="1"/>
          </p:cNvSpPr>
          <p:nvPr>
            <p:ph idx="1"/>
          </p:nvPr>
        </p:nvSpPr>
        <p:spPr>
          <a:xfrm>
            <a:off x="471487" y="3640667"/>
            <a:ext cx="5915026" cy="4595283"/>
          </a:xfrm>
          <a:ln>
            <a:solidFill>
              <a:schemeClr val="tx1"/>
            </a:solidFill>
          </a:ln>
        </p:spPr>
        <p:txBody>
          <a:bodyPr>
            <a:normAutofit fontScale="70000" lnSpcReduction="20000"/>
          </a:bodyPr>
          <a:lstStyle/>
          <a:p>
            <a:pPr marL="0" indent="0" algn="ctr">
              <a:buNone/>
            </a:pPr>
            <a:endParaRPr lang="en-US" sz="1800" b="1" dirty="0"/>
          </a:p>
          <a:p>
            <a:pPr marL="0" indent="0" algn="ctr">
              <a:buNone/>
            </a:pPr>
            <a:r>
              <a:rPr lang="en-US" sz="1800" b="1" dirty="0"/>
              <a:t>Out-of-Field Teaching Assignments</a:t>
            </a:r>
            <a:endParaRPr lang="en-US" sz="1800" dirty="0"/>
          </a:p>
          <a:p>
            <a:pPr marL="0" indent="0">
              <a:buNone/>
            </a:pPr>
            <a:endParaRPr lang="en-US" dirty="0"/>
          </a:p>
          <a:p>
            <a:r>
              <a:rPr lang="en-US" dirty="0"/>
              <a:t>Individuals who are teaching out-of-field are certified in at least one area and are qualified to teach but are required to  take additional course work or testing to add a coverage/endorsement to their certificate. The state also requires a teacher to take coursework/</a:t>
            </a:r>
            <a:r>
              <a:rPr lang="en-US" dirty="0" err="1"/>
              <a:t>inservice</a:t>
            </a:r>
            <a:r>
              <a:rPr lang="en-US" dirty="0"/>
              <a:t> towards an English for Speakers of Other Languages (ESOL) endorsement, when the teacher is the primary language arts provider and/or reading teacher for an ESOL student.</a:t>
            </a:r>
          </a:p>
          <a:p>
            <a:pPr marL="0" indent="0">
              <a:buNone/>
            </a:pPr>
            <a:r>
              <a:rPr lang="en-US" dirty="0"/>
              <a:t> </a:t>
            </a:r>
          </a:p>
          <a:p>
            <a:r>
              <a:rPr lang="en-US" dirty="0"/>
              <a:t>The following teachers have agreed to teach outside their field while completing their course work/in-service/exams: </a:t>
            </a:r>
          </a:p>
          <a:p>
            <a:pPr marL="0" indent="0">
              <a:buNone/>
            </a:pPr>
            <a:endParaRPr lang="en-US" dirty="0"/>
          </a:p>
          <a:p>
            <a:r>
              <a:rPr lang="en-US" dirty="0"/>
              <a:t>Lloyd, Cameron		Exceptional Student ED K-12</a:t>
            </a:r>
          </a:p>
          <a:p>
            <a:r>
              <a:rPr lang="en-US" dirty="0"/>
              <a:t>Schaffer, Joan		Gifted Endorsement</a:t>
            </a:r>
          </a:p>
          <a:p>
            <a:r>
              <a:rPr lang="en-US" dirty="0"/>
              <a:t>Toy, Glenn		 Exceptional Student ED K-12</a:t>
            </a:r>
          </a:p>
          <a:p>
            <a:pPr marL="0" indent="0">
              <a:buNone/>
            </a:pPr>
            <a:r>
              <a:rPr lang="en-US" dirty="0"/>
              <a:t> </a:t>
            </a:r>
          </a:p>
          <a:p>
            <a:r>
              <a:rPr lang="en-US" dirty="0"/>
              <a:t>The following teachers have completed their requirements, and their certificates are pending:  NA</a:t>
            </a:r>
          </a:p>
          <a:p>
            <a:pPr marL="0" indent="0">
              <a:buNone/>
            </a:pPr>
            <a:endParaRPr lang="en-US" dirty="0"/>
          </a:p>
          <a:p>
            <a:r>
              <a:rPr lang="en-US" dirty="0"/>
              <a:t> The following teachers have agreed to work to obtain the ESOL endorsement: </a:t>
            </a:r>
          </a:p>
          <a:p>
            <a:pPr marL="0" indent="0">
              <a:buNone/>
            </a:pPr>
            <a:endParaRPr lang="en-US" dirty="0"/>
          </a:p>
          <a:p>
            <a:r>
              <a:rPr lang="en-US" dirty="0" err="1"/>
              <a:t>Cappel</a:t>
            </a:r>
            <a:r>
              <a:rPr lang="en-US" dirty="0"/>
              <a:t>, Amanda		Cullen, Felicia			</a:t>
            </a:r>
            <a:r>
              <a:rPr lang="en-US" dirty="0" err="1"/>
              <a:t>Emert</a:t>
            </a:r>
            <a:r>
              <a:rPr lang="en-US" dirty="0"/>
              <a:t>, Catherine</a:t>
            </a:r>
          </a:p>
          <a:p>
            <a:r>
              <a:rPr lang="en-US" dirty="0"/>
              <a:t>Leonard, Kenneth		</a:t>
            </a:r>
            <a:r>
              <a:rPr lang="en-US" dirty="0" err="1"/>
              <a:t>Selvey</a:t>
            </a:r>
            <a:r>
              <a:rPr lang="en-US" dirty="0"/>
              <a:t>, Amy			</a:t>
            </a:r>
            <a:r>
              <a:rPr lang="en-US" dirty="0" err="1"/>
              <a:t>Telleri</a:t>
            </a:r>
            <a:r>
              <a:rPr lang="en-US" dirty="0"/>
              <a:t>, Katharine</a:t>
            </a:r>
          </a:p>
          <a:p>
            <a:r>
              <a:rPr lang="en-US" dirty="0" err="1"/>
              <a:t>Triana</a:t>
            </a:r>
            <a:r>
              <a:rPr lang="en-US" dirty="0"/>
              <a:t>, Melissa</a:t>
            </a:r>
          </a:p>
          <a:p>
            <a:pPr marL="0" indent="0">
              <a:buNone/>
            </a:pPr>
            <a:endParaRPr lang="en-US" dirty="0"/>
          </a:p>
          <a:p>
            <a:endParaRPr lang="en-US" dirty="0"/>
          </a:p>
        </p:txBody>
      </p:sp>
    </p:spTree>
    <p:extLst>
      <p:ext uri="{BB962C8B-B14F-4D97-AF65-F5344CB8AC3E}">
        <p14:creationId xmlns:p14="http://schemas.microsoft.com/office/powerpoint/2010/main" val="299797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4"/>
            <a:ext cx="6145443" cy="1740977"/>
          </a:xfrm>
        </p:spPr>
        <p:txBody>
          <a:bodyPr/>
          <a:lstStyle/>
          <a:p>
            <a:endParaRPr lang="en-US"/>
          </a:p>
        </p:txBody>
      </p:sp>
      <p:sp>
        <p:nvSpPr>
          <p:cNvPr id="3" name="Content Placeholder 2"/>
          <p:cNvSpPr>
            <a:spLocks noGrp="1"/>
          </p:cNvSpPr>
          <p:nvPr>
            <p:ph idx="1"/>
          </p:nvPr>
        </p:nvSpPr>
        <p:spPr>
          <a:xfrm>
            <a:off x="471489" y="2434167"/>
            <a:ext cx="5513676" cy="1223433"/>
          </a:xfrm>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36" y="270448"/>
            <a:ext cx="6213762" cy="3829079"/>
          </a:xfrm>
          <a:prstGeom prst="rect">
            <a:avLst/>
          </a:prstGeom>
          <a:ln>
            <a:solidFill>
              <a:schemeClr val="tx1"/>
            </a:solidFill>
          </a:ln>
        </p:spPr>
      </p:pic>
      <p:sp>
        <p:nvSpPr>
          <p:cNvPr id="5" name="TextBox 4"/>
          <p:cNvSpPr txBox="1"/>
          <p:nvPr/>
        </p:nvSpPr>
        <p:spPr>
          <a:xfrm>
            <a:off x="349136" y="4541454"/>
            <a:ext cx="6267795" cy="923330"/>
          </a:xfrm>
          <a:prstGeom prst="rect">
            <a:avLst/>
          </a:prstGeom>
          <a:noFill/>
          <a:ln>
            <a:solidFill>
              <a:schemeClr val="tx1"/>
            </a:solidFill>
          </a:ln>
        </p:spPr>
        <p:txBody>
          <a:bodyPr wrap="square" rtlCol="0">
            <a:spAutoFit/>
          </a:bodyPr>
          <a:lstStyle/>
          <a:p>
            <a:r>
              <a:rPr lang="en-US" b="1" dirty="0"/>
              <a:t>IRLA School Pace</a:t>
            </a:r>
            <a:r>
              <a:rPr lang="en-US" dirty="0"/>
              <a:t> - </a:t>
            </a:r>
            <a:r>
              <a:rPr lang="en-US" b="1" dirty="0"/>
              <a:t>IRLA School Pace</a:t>
            </a:r>
            <a:r>
              <a:rPr lang="en-US" dirty="0"/>
              <a:t> - This allows scholars access to their current color reading level from a device. IRLA School Pace (can gain access through their </a:t>
            </a:r>
            <a:r>
              <a:rPr lang="en-US" dirty="0" err="1"/>
              <a:t>myPascoConnect</a:t>
            </a:r>
            <a:r>
              <a:rPr lang="en-US" dirty="0"/>
              <a:t> account).  </a:t>
            </a:r>
          </a:p>
        </p:txBody>
      </p:sp>
      <p:pic>
        <p:nvPicPr>
          <p:cNvPr id="6" name="Picture 5"/>
          <p:cNvPicPr>
            <a:picLocks noChangeAspect="1"/>
          </p:cNvPicPr>
          <p:nvPr/>
        </p:nvPicPr>
        <p:blipFill>
          <a:blip r:embed="rId3"/>
          <a:stretch>
            <a:fillRect/>
          </a:stretch>
        </p:blipFill>
        <p:spPr>
          <a:xfrm>
            <a:off x="2793076" y="3659599"/>
            <a:ext cx="1658274" cy="881855"/>
          </a:xfrm>
          <a:prstGeom prst="rect">
            <a:avLst/>
          </a:prstGeom>
        </p:spPr>
      </p:pic>
      <p:sp>
        <p:nvSpPr>
          <p:cNvPr id="9" name="TextBox 8">
            <a:extLst>
              <a:ext uri="{FF2B5EF4-FFF2-40B4-BE49-F238E27FC236}">
                <a16:creationId xmlns:a16="http://schemas.microsoft.com/office/drawing/2014/main" id="{4A958145-E686-014C-9C9B-BE117375A10E}"/>
              </a:ext>
            </a:extLst>
          </p:cNvPr>
          <p:cNvSpPr txBox="1"/>
          <p:nvPr/>
        </p:nvSpPr>
        <p:spPr>
          <a:xfrm>
            <a:off x="349136" y="5621867"/>
            <a:ext cx="6267795" cy="2154436"/>
          </a:xfrm>
          <a:prstGeom prst="rect">
            <a:avLst/>
          </a:prstGeom>
          <a:noFill/>
          <a:ln>
            <a:solidFill>
              <a:schemeClr val="tx1"/>
            </a:solidFill>
          </a:ln>
        </p:spPr>
        <p:txBody>
          <a:bodyPr wrap="square" rtlCol="0">
            <a:spAutoFit/>
          </a:bodyPr>
          <a:lstStyle/>
          <a:p>
            <a:endParaRPr lang="en-US" sz="1400" b="1" dirty="0">
              <a:latin typeface="Times" pitchFamily="2" charset="0"/>
            </a:endParaRPr>
          </a:p>
          <a:p>
            <a:pPr algn="r"/>
            <a:endParaRPr lang="en-US" sz="1400" b="1" dirty="0">
              <a:latin typeface="Times" pitchFamily="2" charset="0"/>
            </a:endParaRPr>
          </a:p>
          <a:p>
            <a:endParaRPr lang="en-US" sz="1400" b="1" dirty="0">
              <a:latin typeface="Times" pitchFamily="2" charset="0"/>
            </a:endParaRPr>
          </a:p>
          <a:p>
            <a:endParaRPr lang="en-US" sz="1400" b="1" dirty="0">
              <a:latin typeface="Times" pitchFamily="2" charset="0"/>
            </a:endParaRPr>
          </a:p>
          <a:p>
            <a:endParaRPr lang="en-US" sz="1400" b="1" dirty="0">
              <a:latin typeface="Times" pitchFamily="2" charset="0"/>
            </a:endParaRPr>
          </a:p>
          <a:p>
            <a:endParaRPr lang="en-US" sz="1400" b="1" dirty="0">
              <a:latin typeface="Times" pitchFamily="2" charset="0"/>
            </a:endParaRPr>
          </a:p>
          <a:p>
            <a:r>
              <a:rPr lang="en-US" sz="1400" b="1" dirty="0">
                <a:latin typeface="Times" pitchFamily="2" charset="0"/>
              </a:rPr>
              <a:t>Volunteers Needed  - </a:t>
            </a:r>
            <a:r>
              <a:rPr lang="en-US" sz="1200" dirty="0">
                <a:latin typeface="Times" pitchFamily="2" charset="0"/>
              </a:rPr>
              <a:t>We are still able to  have volunteers to assist the following ways: come in and help in the Media Center,  read with children via Zoom, help in the clothing closet, ask teachers for things that you could do from home.  Once COVID-19 guidelines are modified  we will be able to have volunteers back in our classrooms working with children. </a:t>
            </a:r>
            <a:endParaRPr lang="en-US" sz="1200" b="1" dirty="0">
              <a:latin typeface="Times" pitchFamily="2" charset="0"/>
            </a:endParaRPr>
          </a:p>
        </p:txBody>
      </p:sp>
      <p:pic>
        <p:nvPicPr>
          <p:cNvPr id="10" name="Picture 9">
            <a:extLst>
              <a:ext uri="{FF2B5EF4-FFF2-40B4-BE49-F238E27FC236}">
                <a16:creationId xmlns:a16="http://schemas.microsoft.com/office/drawing/2014/main" id="{C6C8AC6E-290D-D749-A5B5-B3F559126EAA}"/>
              </a:ext>
            </a:extLst>
          </p:cNvPr>
          <p:cNvPicPr>
            <a:picLocks noChangeAspect="1"/>
          </p:cNvPicPr>
          <p:nvPr/>
        </p:nvPicPr>
        <p:blipFill>
          <a:blip r:embed="rId4"/>
          <a:stretch>
            <a:fillRect/>
          </a:stretch>
        </p:blipFill>
        <p:spPr>
          <a:xfrm>
            <a:off x="2085327" y="5621867"/>
            <a:ext cx="1143000" cy="1371600"/>
          </a:xfrm>
          <a:prstGeom prst="rect">
            <a:avLst/>
          </a:prstGeom>
        </p:spPr>
      </p:pic>
      <p:sp>
        <p:nvSpPr>
          <p:cNvPr id="11" name="TextBox 10">
            <a:extLst>
              <a:ext uri="{FF2B5EF4-FFF2-40B4-BE49-F238E27FC236}">
                <a16:creationId xmlns:a16="http://schemas.microsoft.com/office/drawing/2014/main" id="{29CDB80E-805C-5448-8DA8-A9B938C6320D}"/>
              </a:ext>
            </a:extLst>
          </p:cNvPr>
          <p:cNvSpPr txBox="1"/>
          <p:nvPr/>
        </p:nvSpPr>
        <p:spPr>
          <a:xfrm>
            <a:off x="349136" y="8029303"/>
            <a:ext cx="6267795" cy="646331"/>
          </a:xfrm>
          <a:prstGeom prst="rect">
            <a:avLst/>
          </a:prstGeom>
          <a:noFill/>
          <a:ln>
            <a:solidFill>
              <a:schemeClr val="tx1"/>
            </a:solidFill>
          </a:ln>
        </p:spPr>
        <p:txBody>
          <a:bodyPr wrap="square" rtlCol="0">
            <a:spAutoFit/>
          </a:bodyPr>
          <a:lstStyle/>
          <a:p>
            <a:r>
              <a:rPr lang="en-US" sz="1200" b="1" dirty="0">
                <a:latin typeface="Times" pitchFamily="2" charset="0"/>
              </a:rPr>
              <a:t>Fall Picture Retakes – </a:t>
            </a:r>
            <a:r>
              <a:rPr lang="en-US" sz="1200" dirty="0">
                <a:latin typeface="Times" pitchFamily="2" charset="0"/>
              </a:rPr>
              <a:t>October 15</a:t>
            </a:r>
            <a:r>
              <a:rPr lang="en-US" sz="1200" baseline="30000" dirty="0">
                <a:latin typeface="Times" pitchFamily="2" charset="0"/>
              </a:rPr>
              <a:t>th</a:t>
            </a:r>
            <a:r>
              <a:rPr lang="en-US" sz="1200" dirty="0">
                <a:latin typeface="Times" pitchFamily="2" charset="0"/>
              </a:rPr>
              <a:t> will be picture retakes and new scholars that came to CRES after September 3</a:t>
            </a:r>
            <a:r>
              <a:rPr lang="en-US" sz="1200" baseline="30000" dirty="0">
                <a:latin typeface="Times" pitchFamily="2" charset="0"/>
              </a:rPr>
              <a:t>rd</a:t>
            </a:r>
            <a:r>
              <a:rPr lang="en-US" sz="1200" dirty="0">
                <a:latin typeface="Times" pitchFamily="2" charset="0"/>
              </a:rPr>
              <a:t>.  If you have a child through MSOL platform, please call front office to schedule appointment for that day.  Any questions please contact the front office.  </a:t>
            </a:r>
          </a:p>
        </p:txBody>
      </p:sp>
    </p:spTree>
    <p:extLst>
      <p:ext uri="{BB962C8B-B14F-4D97-AF65-F5344CB8AC3E}">
        <p14:creationId xmlns:p14="http://schemas.microsoft.com/office/powerpoint/2010/main" val="88678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D288-339C-7A46-8589-6DDB0A4A101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DD3A9B2-3C30-3745-B33C-E5125475560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56D30D0-93EB-7B49-BAF0-B353FBE48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742" y="7656561"/>
            <a:ext cx="1070483" cy="1130430"/>
          </a:xfrm>
          <a:prstGeom prst="rect">
            <a:avLst/>
          </a:prstGeom>
        </p:spPr>
      </p:pic>
      <p:cxnSp>
        <p:nvCxnSpPr>
          <p:cNvPr id="5" name="Straight Connector 4">
            <a:extLst>
              <a:ext uri="{FF2B5EF4-FFF2-40B4-BE49-F238E27FC236}">
                <a16:creationId xmlns:a16="http://schemas.microsoft.com/office/drawing/2014/main" id="{B224B75D-1B8B-874E-A38D-98D7337CC57A}"/>
              </a:ext>
            </a:extLst>
          </p:cNvPr>
          <p:cNvCxnSpPr/>
          <p:nvPr/>
        </p:nvCxnSpPr>
        <p:spPr>
          <a:xfrm>
            <a:off x="284150" y="1402481"/>
            <a:ext cx="6315075" cy="0"/>
          </a:xfrm>
          <a:prstGeom prst="line">
            <a:avLst/>
          </a:prstGeom>
          <a:ln w="3492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227ADBE-1494-5E4C-95B5-D5D1211683CA}"/>
              </a:ext>
            </a:extLst>
          </p:cNvPr>
          <p:cNvSpPr/>
          <p:nvPr/>
        </p:nvSpPr>
        <p:spPr>
          <a:xfrm>
            <a:off x="292149" y="1520592"/>
            <a:ext cx="3089783" cy="295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7" name="Rectangle 6">
            <a:extLst>
              <a:ext uri="{FF2B5EF4-FFF2-40B4-BE49-F238E27FC236}">
                <a16:creationId xmlns:a16="http://schemas.microsoft.com/office/drawing/2014/main" id="{5A61BFC7-21E2-514A-A8D1-A7980A8E9EB0}"/>
              </a:ext>
            </a:extLst>
          </p:cNvPr>
          <p:cNvSpPr/>
          <p:nvPr/>
        </p:nvSpPr>
        <p:spPr>
          <a:xfrm>
            <a:off x="3457498" y="1515076"/>
            <a:ext cx="3089783" cy="42469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8" name="TextBox 7">
            <a:extLst>
              <a:ext uri="{FF2B5EF4-FFF2-40B4-BE49-F238E27FC236}">
                <a16:creationId xmlns:a16="http://schemas.microsoft.com/office/drawing/2014/main" id="{43294C89-CBD1-1B4F-8090-855F0D977B7B}"/>
              </a:ext>
            </a:extLst>
          </p:cNvPr>
          <p:cNvSpPr txBox="1"/>
          <p:nvPr/>
        </p:nvSpPr>
        <p:spPr>
          <a:xfrm>
            <a:off x="431045" y="2545578"/>
            <a:ext cx="184731" cy="600164"/>
          </a:xfrm>
          <a:prstGeom prst="rect">
            <a:avLst/>
          </a:prstGeom>
          <a:noFill/>
        </p:spPr>
        <p:txBody>
          <a:bodyPr wrap="none" rtlCol="0">
            <a:spAutoFit/>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79F4C1C-82A5-F941-B55A-C089523C368C}"/>
              </a:ext>
            </a:extLst>
          </p:cNvPr>
          <p:cNvSpPr/>
          <p:nvPr/>
        </p:nvSpPr>
        <p:spPr>
          <a:xfrm>
            <a:off x="272866" y="5899209"/>
            <a:ext cx="3089783" cy="295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10" name="Rectangle 9">
            <a:extLst>
              <a:ext uri="{FF2B5EF4-FFF2-40B4-BE49-F238E27FC236}">
                <a16:creationId xmlns:a16="http://schemas.microsoft.com/office/drawing/2014/main" id="{607EFFFA-1230-CD41-87CA-B7B22DA6E9C7}"/>
              </a:ext>
            </a:extLst>
          </p:cNvPr>
          <p:cNvSpPr/>
          <p:nvPr/>
        </p:nvSpPr>
        <p:spPr>
          <a:xfrm>
            <a:off x="3509441" y="5899209"/>
            <a:ext cx="3089783" cy="295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11" name="Rectangle 10">
            <a:extLst>
              <a:ext uri="{FF2B5EF4-FFF2-40B4-BE49-F238E27FC236}">
                <a16:creationId xmlns:a16="http://schemas.microsoft.com/office/drawing/2014/main" id="{13B470F4-569A-F84D-874A-B0EE12266FD9}"/>
              </a:ext>
            </a:extLst>
          </p:cNvPr>
          <p:cNvSpPr/>
          <p:nvPr/>
        </p:nvSpPr>
        <p:spPr>
          <a:xfrm>
            <a:off x="292150" y="4597902"/>
            <a:ext cx="3070500" cy="11641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endParaRPr lang="en-US"/>
          </a:p>
        </p:txBody>
      </p:sp>
      <p:sp>
        <p:nvSpPr>
          <p:cNvPr id="12" name="TextBox 11">
            <a:extLst>
              <a:ext uri="{FF2B5EF4-FFF2-40B4-BE49-F238E27FC236}">
                <a16:creationId xmlns:a16="http://schemas.microsoft.com/office/drawing/2014/main" id="{C5D4C483-95F8-5E48-B38E-7F88336438EC}"/>
              </a:ext>
            </a:extLst>
          </p:cNvPr>
          <p:cNvSpPr txBox="1"/>
          <p:nvPr/>
        </p:nvSpPr>
        <p:spPr>
          <a:xfrm>
            <a:off x="3717659" y="6011803"/>
            <a:ext cx="2748436" cy="1215717"/>
          </a:xfrm>
          <a:prstGeom prst="rect">
            <a:avLst/>
          </a:prstGeom>
          <a:noFill/>
        </p:spPr>
        <p:txBody>
          <a:bodyPr wrap="square" rtlCol="0">
            <a:spAutoFit/>
          </a:bodyPr>
          <a:lstStyle/>
          <a:p>
            <a:pPr marL="171450" indent="-171450">
              <a:buFont typeface="Wingdings" panose="05000000000000000000" pitchFamily="2" charset="2"/>
              <a:buChar char="v"/>
            </a:pPr>
            <a:endParaRPr lang="en-US" sz="8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v"/>
            </a:pP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 </a:t>
            </a:r>
          </a:p>
          <a:p>
            <a:pPr marL="171450" indent="-171450">
              <a:buFont typeface="Wingdings" panose="05000000000000000000" pitchFamily="2" charset="2"/>
              <a:buChar char="v"/>
            </a:pPr>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26EBD82-5BBA-9744-8689-028F36EB504C}"/>
              </a:ext>
            </a:extLst>
          </p:cNvPr>
          <p:cNvSpPr txBox="1"/>
          <p:nvPr/>
        </p:nvSpPr>
        <p:spPr>
          <a:xfrm>
            <a:off x="3616025" y="8160531"/>
            <a:ext cx="2124712" cy="60016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We are looking for volunteers! </a:t>
            </a:r>
          </a:p>
          <a:p>
            <a:pPr algn="ctr"/>
            <a:r>
              <a:rPr lang="en-US" sz="800" dirty="0">
                <a:latin typeface="Arial" panose="020B0604020202020204" pitchFamily="34" charset="0"/>
                <a:cs typeface="Arial" panose="020B0604020202020204" pitchFamily="34" charset="0"/>
              </a:rPr>
              <a:t>Please fill out an application at</a:t>
            </a:r>
          </a:p>
          <a:p>
            <a:pPr algn="ctr"/>
            <a:r>
              <a:rPr lang="en-US" sz="800" dirty="0">
                <a:latin typeface="Arial" panose="020B0604020202020204" pitchFamily="34" charset="0"/>
                <a:cs typeface="Arial" panose="020B0604020202020204" pitchFamily="34" charset="0"/>
                <a:hlinkClick r:id="rId3"/>
              </a:rPr>
              <a:t>http://www.pasco.k12.fl.us/comm/volunteer</a:t>
            </a:r>
            <a:endParaRPr lang="en-US" sz="800" dirty="0">
              <a:latin typeface="Arial" panose="020B0604020202020204" pitchFamily="34" charset="0"/>
              <a:cs typeface="Arial" panose="020B0604020202020204" pitchFamily="34" charset="0"/>
            </a:endParaRPr>
          </a:p>
          <a:p>
            <a:pPr algn="ctr"/>
            <a:endParaRPr lang="en-US" sz="9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D94B75C-DA1E-2A45-923D-6D43EE3BA7E9}"/>
              </a:ext>
            </a:extLst>
          </p:cNvPr>
          <p:cNvSpPr txBox="1"/>
          <p:nvPr/>
        </p:nvSpPr>
        <p:spPr>
          <a:xfrm>
            <a:off x="892879" y="1136842"/>
            <a:ext cx="1377749"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OCTOBER 2020 </a:t>
            </a:r>
          </a:p>
        </p:txBody>
      </p:sp>
      <p:pic>
        <p:nvPicPr>
          <p:cNvPr id="15" name="Picture 14">
            <a:extLst>
              <a:ext uri="{FF2B5EF4-FFF2-40B4-BE49-F238E27FC236}">
                <a16:creationId xmlns:a16="http://schemas.microsoft.com/office/drawing/2014/main" id="{62BB54CC-58C7-FD4A-AFD9-39EDDDFF7A9C}"/>
              </a:ext>
            </a:extLst>
          </p:cNvPr>
          <p:cNvPicPr>
            <a:picLocks noChangeAspect="1"/>
          </p:cNvPicPr>
          <p:nvPr/>
        </p:nvPicPr>
        <p:blipFill>
          <a:blip r:embed="rId4"/>
          <a:stretch>
            <a:fillRect/>
          </a:stretch>
        </p:blipFill>
        <p:spPr>
          <a:xfrm>
            <a:off x="1889163" y="4645562"/>
            <a:ext cx="1276751" cy="1012281"/>
          </a:xfrm>
          <a:prstGeom prst="rect">
            <a:avLst/>
          </a:prstGeom>
        </p:spPr>
      </p:pic>
      <p:sp>
        <p:nvSpPr>
          <p:cNvPr id="16" name="TextBox 15">
            <a:extLst>
              <a:ext uri="{FF2B5EF4-FFF2-40B4-BE49-F238E27FC236}">
                <a16:creationId xmlns:a16="http://schemas.microsoft.com/office/drawing/2014/main" id="{BB94A437-D86E-A64E-929D-753A7631F370}"/>
              </a:ext>
            </a:extLst>
          </p:cNvPr>
          <p:cNvSpPr txBox="1"/>
          <p:nvPr/>
        </p:nvSpPr>
        <p:spPr>
          <a:xfrm>
            <a:off x="323668" y="4700984"/>
            <a:ext cx="1573318" cy="954107"/>
          </a:xfrm>
          <a:prstGeom prst="rect">
            <a:avLst/>
          </a:prstGeom>
          <a:noFill/>
        </p:spPr>
        <p:txBody>
          <a:bodyPr wrap="square" rtlCol="0">
            <a:spAutoFit/>
          </a:bodyPr>
          <a:lstStyle/>
          <a:p>
            <a:pPr algn="ctr"/>
            <a:r>
              <a:rPr lang="en-US" sz="1400" b="1" dirty="0">
                <a:latin typeface="MV Boli" panose="02000500030200090000" pitchFamily="2" charset="0"/>
                <a:cs typeface="MV Boli" panose="02000500030200090000" pitchFamily="2" charset="0"/>
              </a:rPr>
              <a:t>MONDAY OCTOBER 26</a:t>
            </a:r>
            <a:r>
              <a:rPr lang="en-US" sz="1400" b="1" baseline="30000" dirty="0">
                <a:latin typeface="MV Boli" panose="02000500030200090000" pitchFamily="2" charset="0"/>
                <a:cs typeface="MV Boli" panose="02000500030200090000" pitchFamily="2" charset="0"/>
              </a:rPr>
              <a:t>TH</a:t>
            </a:r>
            <a:endParaRPr lang="en-US" sz="1400" b="1" dirty="0">
              <a:latin typeface="MV Boli" panose="02000500030200090000" pitchFamily="2" charset="0"/>
              <a:cs typeface="MV Boli" panose="02000500030200090000" pitchFamily="2" charset="0"/>
            </a:endParaRPr>
          </a:p>
          <a:p>
            <a:pPr algn="ctr"/>
            <a:r>
              <a:rPr lang="en-US" sz="1400" b="1" dirty="0">
                <a:latin typeface="MV Boli" panose="02000500030200090000" pitchFamily="2" charset="0"/>
                <a:cs typeface="MV Boli" panose="02000500030200090000" pitchFamily="2" charset="0"/>
              </a:rPr>
              <a:t>4:45PM ON ZOOM!</a:t>
            </a:r>
          </a:p>
        </p:txBody>
      </p:sp>
      <p:pic>
        <p:nvPicPr>
          <p:cNvPr id="17" name="Picture 16">
            <a:extLst>
              <a:ext uri="{FF2B5EF4-FFF2-40B4-BE49-F238E27FC236}">
                <a16:creationId xmlns:a16="http://schemas.microsoft.com/office/drawing/2014/main" id="{9E17836C-8C99-4449-91D1-FDDFA8270E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4468" y="6142707"/>
            <a:ext cx="2925682" cy="1480702"/>
          </a:xfrm>
          <a:prstGeom prst="rect">
            <a:avLst/>
          </a:prstGeom>
        </p:spPr>
      </p:pic>
      <p:sp>
        <p:nvSpPr>
          <p:cNvPr id="18" name="TextBox 17">
            <a:extLst>
              <a:ext uri="{FF2B5EF4-FFF2-40B4-BE49-F238E27FC236}">
                <a16:creationId xmlns:a16="http://schemas.microsoft.com/office/drawing/2014/main" id="{66435A6D-BC49-4E4D-A7F1-E1A30C792C43}"/>
              </a:ext>
            </a:extLst>
          </p:cNvPr>
          <p:cNvSpPr txBox="1"/>
          <p:nvPr/>
        </p:nvSpPr>
        <p:spPr>
          <a:xfrm>
            <a:off x="402638" y="5959368"/>
            <a:ext cx="2809201" cy="369332"/>
          </a:xfrm>
          <a:prstGeom prst="rect">
            <a:avLst/>
          </a:prstGeom>
          <a:noFill/>
        </p:spPr>
        <p:txBody>
          <a:bodyPr wrap="square" rtlCol="0">
            <a:spAutoFit/>
          </a:bodyPr>
          <a:lstStyle/>
          <a:p>
            <a:pPr algn="ctr"/>
            <a:r>
              <a:rPr lang="en-US" dirty="0">
                <a:latin typeface="Apple Braille" charset="0"/>
                <a:ea typeface="Apple Braille" charset="0"/>
                <a:cs typeface="Apple Braille" charset="0"/>
              </a:rPr>
              <a:t> </a:t>
            </a:r>
          </a:p>
        </p:txBody>
      </p:sp>
      <p:pic>
        <p:nvPicPr>
          <p:cNvPr id="19" name="Picture 18">
            <a:extLst>
              <a:ext uri="{FF2B5EF4-FFF2-40B4-BE49-F238E27FC236}">
                <a16:creationId xmlns:a16="http://schemas.microsoft.com/office/drawing/2014/main" id="{FD1ED6C3-50FF-304F-9A44-774E06D84605}"/>
              </a:ext>
            </a:extLst>
          </p:cNvPr>
          <p:cNvPicPr>
            <a:picLocks noChangeAspect="1"/>
          </p:cNvPicPr>
          <p:nvPr/>
        </p:nvPicPr>
        <p:blipFill>
          <a:blip r:embed="rId6"/>
          <a:stretch>
            <a:fillRect/>
          </a:stretch>
        </p:blipFill>
        <p:spPr>
          <a:xfrm>
            <a:off x="272866" y="205386"/>
            <a:ext cx="2823200" cy="906796"/>
          </a:xfrm>
          <a:prstGeom prst="rect">
            <a:avLst/>
          </a:prstGeom>
        </p:spPr>
      </p:pic>
      <p:pic>
        <p:nvPicPr>
          <p:cNvPr id="20" name="Picture 19">
            <a:extLst>
              <a:ext uri="{FF2B5EF4-FFF2-40B4-BE49-F238E27FC236}">
                <a16:creationId xmlns:a16="http://schemas.microsoft.com/office/drawing/2014/main" id="{9886C975-7E72-1940-AC3B-DDFC21C05F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8878" y="61048"/>
            <a:ext cx="2947215" cy="1276272"/>
          </a:xfrm>
          <a:prstGeom prst="rect">
            <a:avLst/>
          </a:prstGeom>
        </p:spPr>
      </p:pic>
      <p:pic>
        <p:nvPicPr>
          <p:cNvPr id="21" name="Picture 20">
            <a:extLst>
              <a:ext uri="{FF2B5EF4-FFF2-40B4-BE49-F238E27FC236}">
                <a16:creationId xmlns:a16="http://schemas.microsoft.com/office/drawing/2014/main" id="{3BA8089A-FD36-9945-8A43-E3E9C657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42" y="5979451"/>
            <a:ext cx="2959196" cy="2959196"/>
          </a:xfrm>
          <a:prstGeom prst="rect">
            <a:avLst/>
          </a:prstGeom>
        </p:spPr>
      </p:pic>
      <p:pic>
        <p:nvPicPr>
          <p:cNvPr id="22" name="Picture 21">
            <a:extLst>
              <a:ext uri="{FF2B5EF4-FFF2-40B4-BE49-F238E27FC236}">
                <a16:creationId xmlns:a16="http://schemas.microsoft.com/office/drawing/2014/main" id="{E9F023D2-8BB0-F548-A13F-4CF4AB866E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5498" y="8160531"/>
            <a:ext cx="950300" cy="642456"/>
          </a:xfrm>
          <a:prstGeom prst="rect">
            <a:avLst/>
          </a:prstGeom>
        </p:spPr>
      </p:pic>
      <p:pic>
        <p:nvPicPr>
          <p:cNvPr id="23" name="Picture 22">
            <a:extLst>
              <a:ext uri="{FF2B5EF4-FFF2-40B4-BE49-F238E27FC236}">
                <a16:creationId xmlns:a16="http://schemas.microsoft.com/office/drawing/2014/main" id="{5C4032F9-CBCD-DD4E-887F-42C87C1A3103}"/>
              </a:ext>
            </a:extLst>
          </p:cNvPr>
          <p:cNvPicPr>
            <a:picLocks noChangeAspect="1"/>
          </p:cNvPicPr>
          <p:nvPr/>
        </p:nvPicPr>
        <p:blipFill rotWithShape="1">
          <a:blip r:embed="rId10">
            <a:extLst>
              <a:ext uri="{28A0092B-C50C-407E-A947-70E740481C1C}">
                <a14:useLocalDpi xmlns:a14="http://schemas.microsoft.com/office/drawing/2010/main" val="0"/>
              </a:ext>
            </a:extLst>
          </a:blip>
          <a:srcRect l="15092" t="10954" r="10848" b="54501"/>
          <a:stretch/>
        </p:blipFill>
        <p:spPr>
          <a:xfrm>
            <a:off x="484243" y="1628553"/>
            <a:ext cx="2705593" cy="1605760"/>
          </a:xfrm>
          <a:prstGeom prst="rect">
            <a:avLst/>
          </a:prstGeom>
        </p:spPr>
      </p:pic>
      <p:sp>
        <p:nvSpPr>
          <p:cNvPr id="24" name="TextBox 23">
            <a:extLst>
              <a:ext uri="{FF2B5EF4-FFF2-40B4-BE49-F238E27FC236}">
                <a16:creationId xmlns:a16="http://schemas.microsoft.com/office/drawing/2014/main" id="{B757DDA0-EE83-E74C-A056-0EA906CAE36C}"/>
              </a:ext>
            </a:extLst>
          </p:cNvPr>
          <p:cNvSpPr txBox="1"/>
          <p:nvPr/>
        </p:nvSpPr>
        <p:spPr>
          <a:xfrm>
            <a:off x="431045" y="3106493"/>
            <a:ext cx="2916237" cy="1200329"/>
          </a:xfrm>
          <a:prstGeom prst="rect">
            <a:avLst/>
          </a:prstGeom>
          <a:noFill/>
        </p:spPr>
        <p:txBody>
          <a:bodyPr wrap="square" rtlCol="0">
            <a:spAutoFit/>
          </a:bodyPr>
          <a:lstStyle/>
          <a:p>
            <a:pPr algn="ctr"/>
            <a:r>
              <a:rPr lang="en-US" b="1" dirty="0"/>
              <a:t>Thursday 10/8/2020</a:t>
            </a:r>
          </a:p>
          <a:p>
            <a:pPr algn="ctr"/>
            <a:r>
              <a:rPr lang="en-US" b="1" dirty="0"/>
              <a:t> @ 10am via Zoom!</a:t>
            </a:r>
          </a:p>
          <a:p>
            <a:pPr algn="ctr"/>
            <a:r>
              <a:rPr lang="en-US" b="1" dirty="0"/>
              <a:t>Meeting ID: 81523418954</a:t>
            </a:r>
          </a:p>
          <a:p>
            <a:pPr algn="ctr"/>
            <a:r>
              <a:rPr lang="en-US" b="1" dirty="0"/>
              <a:t>Passcode: 632185</a:t>
            </a:r>
          </a:p>
        </p:txBody>
      </p:sp>
      <p:pic>
        <p:nvPicPr>
          <p:cNvPr id="25" name="Picture 24">
            <a:extLst>
              <a:ext uri="{FF2B5EF4-FFF2-40B4-BE49-F238E27FC236}">
                <a16:creationId xmlns:a16="http://schemas.microsoft.com/office/drawing/2014/main" id="{392995AF-9B57-6D42-9A05-BE0C7A51F0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13450" y="1498153"/>
            <a:ext cx="3335214" cy="4316160"/>
          </a:xfrm>
          <a:prstGeom prst="rect">
            <a:avLst/>
          </a:prstGeom>
        </p:spPr>
      </p:pic>
    </p:spTree>
    <p:extLst>
      <p:ext uri="{BB962C8B-B14F-4D97-AF65-F5344CB8AC3E}">
        <p14:creationId xmlns:p14="http://schemas.microsoft.com/office/powerpoint/2010/main" val="366776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1656</Words>
  <Application>Microsoft Macintosh PowerPoint</Application>
  <PresentationFormat>On-screen Show (4:3)</PresentationFormat>
  <Paragraphs>130</Paragraphs>
  <Slides>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Apple Braille</vt:lpstr>
      <vt:lpstr>Arial</vt:lpstr>
      <vt:lpstr>Calibri</vt:lpstr>
      <vt:lpstr>Calibri Light</vt:lpstr>
      <vt:lpstr>MV Boli</vt:lpstr>
      <vt:lpstr>Times</vt:lpstr>
      <vt:lpstr>Times New Roman</vt:lpstr>
      <vt:lpstr>Wingdings</vt:lpstr>
      <vt:lpstr>Office Theme</vt:lpstr>
      <vt:lpstr>PowerPoint Presentation</vt:lpstr>
      <vt:lpstr>PowerPoint Presentation</vt:lpstr>
      <vt:lpstr>Free Reduce Meals - On October 5th, your student’s free or reduced status will be expiring. Currently, all students are eligible to receive free breakfast and lunch, regardless of their eligibility status. Free meals will be available until December 31st. However, we still strongly encourage you to complete a new meal application if your household still qualifies. In addition to the meal benefits that will become effective on January 1st, students eligible for free or reduced-price meals can receive free or discounted testing fees, camp registrations, high-speed internet, and other benefits. School’s also receive a portion of their funding based off the percentage of students who qualify for free or reduced-price meals based off their household meal application, regardless of whether that student is attending MySchoolOnline or in person.   To review the eligibility guidelines and complete an application, please visit www.pascoschoolmeals.com.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Ann O'Brien</dc:creator>
  <cp:lastModifiedBy>Margaret Ann O'Brien</cp:lastModifiedBy>
  <cp:revision>63</cp:revision>
  <cp:lastPrinted>2019-11-18T18:44:43Z</cp:lastPrinted>
  <dcterms:created xsi:type="dcterms:W3CDTF">2019-11-18T18:30:29Z</dcterms:created>
  <dcterms:modified xsi:type="dcterms:W3CDTF">2020-09-29T18:06:55Z</dcterms:modified>
</cp:coreProperties>
</file>