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8"/>
  </p:notesMasterIdLst>
  <p:sldIdLst>
    <p:sldId id="256" r:id="rId2"/>
    <p:sldId id="281" r:id="rId3"/>
    <p:sldId id="259" r:id="rId4"/>
    <p:sldId id="277" r:id="rId5"/>
    <p:sldId id="283" r:id="rId6"/>
    <p:sldId id="285" r:id="rId7"/>
  </p:sldIdLst>
  <p:sldSz cx="6858000" cy="9144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74E1432-F692-3448-AB32-A84A99F31F07}">
          <p14:sldIdLst>
            <p14:sldId id="256"/>
            <p14:sldId id="281"/>
            <p14:sldId id="259"/>
            <p14:sldId id="277"/>
            <p14:sldId id="283"/>
            <p14:sldId id="285"/>
          </p14:sldIdLst>
        </p14:section>
        <p14:section name="Untitled Section" id="{267ADAF4-25FD-C545-BC88-2B5C42D48D8E}">
          <p14:sldIdLst/>
        </p14:section>
      </p14:sectionLst>
    </p:ex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843" autoAdjust="0"/>
    <p:restoredTop sz="95859"/>
  </p:normalViewPr>
  <p:slideViewPr>
    <p:cSldViewPr snapToGrid="0">
      <p:cViewPr varScale="1">
        <p:scale>
          <a:sx n="81" d="100"/>
          <a:sy n="81" d="100"/>
        </p:scale>
        <p:origin x="2000" y="176"/>
      </p:cViewPr>
      <p:guideLst>
        <p:guide orient="horz" pos="2880"/>
        <p:guide pos="216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536F573A-4548-674A-8357-EA28FCF53C28}" type="datetimeFigureOut">
              <a:rPr lang="en-US" smtClean="0"/>
              <a:t>1/25/21</a:t>
            </a:fld>
            <a:endParaRPr lang="en-US" dirty="0"/>
          </a:p>
        </p:txBody>
      </p:sp>
      <p:sp>
        <p:nvSpPr>
          <p:cNvPr id="4" name="Slide Image Placeholder 3"/>
          <p:cNvSpPr>
            <a:spLocks noGrp="1" noRot="1" noChangeAspect="1"/>
          </p:cNvSpPr>
          <p:nvPr>
            <p:ph type="sldImg" idx="2"/>
          </p:nvPr>
        </p:nvSpPr>
        <p:spPr>
          <a:xfrm>
            <a:off x="2328863" y="1162050"/>
            <a:ext cx="2352675"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F256ABE7-0E3B-AF4A-A1FA-2F95769DE59E}" type="slidenum">
              <a:rPr lang="en-US" smtClean="0"/>
              <a:t>‹#›</a:t>
            </a:fld>
            <a:endParaRPr lang="en-US" dirty="0"/>
          </a:p>
        </p:txBody>
      </p:sp>
    </p:spTree>
    <p:extLst>
      <p:ext uri="{BB962C8B-B14F-4D97-AF65-F5344CB8AC3E}">
        <p14:creationId xmlns:p14="http://schemas.microsoft.com/office/powerpoint/2010/main" val="17368821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56ABE7-0E3B-AF4A-A1FA-2F95769DE59E}" type="slidenum">
              <a:rPr lang="en-US" smtClean="0"/>
              <a:t>1</a:t>
            </a:fld>
            <a:endParaRPr lang="en-US" dirty="0"/>
          </a:p>
        </p:txBody>
      </p:sp>
    </p:spTree>
    <p:extLst>
      <p:ext uri="{BB962C8B-B14F-4D97-AF65-F5344CB8AC3E}">
        <p14:creationId xmlns:p14="http://schemas.microsoft.com/office/powerpoint/2010/main" val="5102705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56ABE7-0E3B-AF4A-A1FA-2F95769DE59E}" type="slidenum">
              <a:rPr lang="en-US" smtClean="0"/>
              <a:t>3</a:t>
            </a:fld>
            <a:endParaRPr lang="en-US" dirty="0"/>
          </a:p>
        </p:txBody>
      </p:sp>
    </p:spTree>
    <p:extLst>
      <p:ext uri="{BB962C8B-B14F-4D97-AF65-F5344CB8AC3E}">
        <p14:creationId xmlns:p14="http://schemas.microsoft.com/office/powerpoint/2010/main" val="5857767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57250" y="1496484"/>
            <a:ext cx="5143500" cy="3183467"/>
          </a:xfrm>
        </p:spPr>
        <p:txBody>
          <a:bodyPr anchor="b"/>
          <a:lstStyle>
            <a:lvl1pPr algn="ctr">
              <a:defRPr sz="3375"/>
            </a:lvl1pPr>
          </a:lstStyle>
          <a:p>
            <a:r>
              <a:rPr lang="en-US"/>
              <a:t>Click to edit Master title style</a:t>
            </a:r>
          </a:p>
        </p:txBody>
      </p:sp>
      <p:sp>
        <p:nvSpPr>
          <p:cNvPr id="3" name="Subtitle 2"/>
          <p:cNvSpPr>
            <a:spLocks noGrp="1"/>
          </p:cNvSpPr>
          <p:nvPr>
            <p:ph type="subTitle" idx="1"/>
          </p:nvPr>
        </p:nvSpPr>
        <p:spPr>
          <a:xfrm>
            <a:off x="857250" y="4802717"/>
            <a:ext cx="5143500" cy="2207683"/>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Master subtitle style</a:t>
            </a:r>
          </a:p>
        </p:txBody>
      </p:sp>
      <p:sp>
        <p:nvSpPr>
          <p:cNvPr id="4" name="Date Placeholder 3"/>
          <p:cNvSpPr>
            <a:spLocks noGrp="1"/>
          </p:cNvSpPr>
          <p:nvPr>
            <p:ph type="dt" sz="half" idx="10"/>
          </p:nvPr>
        </p:nvSpPr>
        <p:spPr/>
        <p:txBody>
          <a:bodyPr/>
          <a:lstStyle/>
          <a:p>
            <a:fld id="{B42117B3-03A3-4D7D-91BA-CB33527F7AFE}" type="datetimeFigureOut">
              <a:rPr lang="en-US" smtClean="0"/>
              <a:t>1/25/21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6679AF3-422A-4506-868E-F27A32831287}"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2117B3-03A3-4D7D-91BA-CB33527F7AFE}" type="datetimeFigureOut">
              <a:rPr lang="en-US" smtClean="0"/>
              <a:t>1/25/21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6679AF3-422A-4506-868E-F27A32831287}"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6" y="486834"/>
            <a:ext cx="1478756" cy="77491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71487" y="486834"/>
            <a:ext cx="4350544"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2117B3-03A3-4D7D-91BA-CB33527F7AFE}" type="datetimeFigureOut">
              <a:rPr lang="en-US" smtClean="0"/>
              <a:t>1/25/21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6679AF3-422A-4506-868E-F27A32831287}"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2117B3-03A3-4D7D-91BA-CB33527F7AFE}" type="datetimeFigureOut">
              <a:rPr lang="en-US" smtClean="0"/>
              <a:t>1/25/21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6679AF3-422A-4506-868E-F27A32831287}"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2"/>
            <a:ext cx="5915025" cy="3803649"/>
          </a:xfrm>
        </p:spPr>
        <p:txBody>
          <a:bodyPr anchor="b"/>
          <a:lstStyle>
            <a:lvl1pPr>
              <a:defRPr sz="3375"/>
            </a:lvl1pPr>
          </a:lstStyle>
          <a:p>
            <a:r>
              <a:rPr lang="en-US"/>
              <a:t>Click to edit Master title style</a:t>
            </a:r>
          </a:p>
        </p:txBody>
      </p:sp>
      <p:sp>
        <p:nvSpPr>
          <p:cNvPr id="3" name="Text Placeholder 2"/>
          <p:cNvSpPr>
            <a:spLocks noGrp="1"/>
          </p:cNvSpPr>
          <p:nvPr>
            <p:ph type="body" idx="1"/>
          </p:nvPr>
        </p:nvSpPr>
        <p:spPr>
          <a:xfrm>
            <a:off x="467916" y="6119285"/>
            <a:ext cx="5915025" cy="2000249"/>
          </a:xfrm>
        </p:spPr>
        <p:txBody>
          <a:bodyPr/>
          <a:lstStyle>
            <a:lvl1pPr marL="0" indent="0">
              <a:buNone/>
              <a:defRPr sz="1350">
                <a:solidFill>
                  <a:schemeClr val="tx1">
                    <a:tint val="75000"/>
                  </a:schemeClr>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42117B3-03A3-4D7D-91BA-CB33527F7AFE}" type="datetimeFigureOut">
              <a:rPr lang="en-US" smtClean="0"/>
              <a:t>1/25/21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6679AF3-422A-4506-868E-F27A32831287}"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71488"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71863"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42117B3-03A3-4D7D-91BA-CB33527F7AFE}" type="datetimeFigureOut">
              <a:rPr lang="en-US" smtClean="0"/>
              <a:t>1/25/21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6679AF3-422A-4506-868E-F27A32831287}"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4"/>
            <a:ext cx="5915025" cy="1767417"/>
          </a:xfrm>
        </p:spPr>
        <p:txBody>
          <a:bodyPr/>
          <a:lstStyle/>
          <a:p>
            <a:r>
              <a:rPr lang="en-US"/>
              <a:t>Click to edit Master title style</a:t>
            </a:r>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42117B3-03A3-4D7D-91BA-CB33527F7AFE}" type="datetimeFigureOut">
              <a:rPr lang="en-US" smtClean="0"/>
              <a:t>1/25/21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6679AF3-422A-4506-868E-F27A32831287}"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42117B3-03A3-4D7D-91BA-CB33527F7AFE}" type="datetimeFigureOut">
              <a:rPr lang="en-US" smtClean="0"/>
              <a:t>1/25/21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6679AF3-422A-4506-868E-F27A32831287}"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2117B3-03A3-4D7D-91BA-CB33527F7AFE}" type="datetimeFigureOut">
              <a:rPr lang="en-US" smtClean="0"/>
              <a:t>1/25/21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6679AF3-422A-4506-868E-F27A32831287}"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3" cy="2133600"/>
          </a:xfrm>
        </p:spPr>
        <p:txBody>
          <a:bodyPr anchor="b"/>
          <a:lstStyle>
            <a:lvl1pPr>
              <a:defRPr sz="1800"/>
            </a:lvl1pPr>
          </a:lstStyle>
          <a:p>
            <a:r>
              <a:rPr lang="en-US"/>
              <a:t>Click to edit Master title style</a:t>
            </a:r>
          </a:p>
        </p:txBody>
      </p:sp>
      <p:sp>
        <p:nvSpPr>
          <p:cNvPr id="3" name="Content Placeholder 2"/>
          <p:cNvSpPr>
            <a:spLocks noGrp="1"/>
          </p:cNvSpPr>
          <p:nvPr>
            <p:ph idx="1"/>
          </p:nvPr>
        </p:nvSpPr>
        <p:spPr>
          <a:xfrm>
            <a:off x="2915543" y="1316567"/>
            <a:ext cx="3471863" cy="6498167"/>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72381" y="2743200"/>
            <a:ext cx="2211883" cy="508211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edit Master text styles</a:t>
            </a:r>
          </a:p>
        </p:txBody>
      </p:sp>
      <p:sp>
        <p:nvSpPr>
          <p:cNvPr id="5" name="Date Placeholder 4"/>
          <p:cNvSpPr>
            <a:spLocks noGrp="1"/>
          </p:cNvSpPr>
          <p:nvPr>
            <p:ph type="dt" sz="half" idx="10"/>
          </p:nvPr>
        </p:nvSpPr>
        <p:spPr/>
        <p:txBody>
          <a:bodyPr/>
          <a:lstStyle/>
          <a:p>
            <a:fld id="{B42117B3-03A3-4D7D-91BA-CB33527F7AFE}" type="datetimeFigureOut">
              <a:rPr lang="en-US" smtClean="0"/>
              <a:t>1/25/21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6679AF3-422A-4506-868E-F27A32831287}"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3" cy="2133600"/>
          </a:xfrm>
        </p:spPr>
        <p:txBody>
          <a:bodyPr anchor="b"/>
          <a:lstStyle>
            <a:lvl1pPr>
              <a:defRPr sz="1800"/>
            </a:lvl1pPr>
          </a:lstStyle>
          <a:p>
            <a:r>
              <a:rPr lang="en-US"/>
              <a:t>Click to edit Master title style</a:t>
            </a:r>
          </a:p>
        </p:txBody>
      </p:sp>
      <p:sp>
        <p:nvSpPr>
          <p:cNvPr id="3" name="Picture Placeholder 2"/>
          <p:cNvSpPr>
            <a:spLocks noGrp="1"/>
          </p:cNvSpPr>
          <p:nvPr>
            <p:ph type="pic" idx="1"/>
          </p:nvPr>
        </p:nvSpPr>
        <p:spPr>
          <a:xfrm>
            <a:off x="2915543" y="1316567"/>
            <a:ext cx="3471863" cy="6498167"/>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en-US"/>
          </a:p>
        </p:txBody>
      </p:sp>
      <p:sp>
        <p:nvSpPr>
          <p:cNvPr id="4" name="Text Placeholder 3"/>
          <p:cNvSpPr>
            <a:spLocks noGrp="1"/>
          </p:cNvSpPr>
          <p:nvPr>
            <p:ph type="body" sz="half" idx="2"/>
          </p:nvPr>
        </p:nvSpPr>
        <p:spPr>
          <a:xfrm>
            <a:off x="472381" y="2743200"/>
            <a:ext cx="2211883" cy="508211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edit Master text styles</a:t>
            </a:r>
          </a:p>
        </p:txBody>
      </p:sp>
      <p:sp>
        <p:nvSpPr>
          <p:cNvPr id="5" name="Date Placeholder 4"/>
          <p:cNvSpPr>
            <a:spLocks noGrp="1"/>
          </p:cNvSpPr>
          <p:nvPr>
            <p:ph type="dt" sz="half" idx="10"/>
          </p:nvPr>
        </p:nvSpPr>
        <p:spPr/>
        <p:txBody>
          <a:bodyPr/>
          <a:lstStyle/>
          <a:p>
            <a:fld id="{B42117B3-03A3-4D7D-91BA-CB33527F7AFE}" type="datetimeFigureOut">
              <a:rPr lang="en-US" smtClean="0"/>
              <a:t>1/25/21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6679AF3-422A-4506-868E-F27A32831287}"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4"/>
            <a:ext cx="5915025" cy="176741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71488" y="8475134"/>
            <a:ext cx="1543050" cy="486833"/>
          </a:xfrm>
          <a:prstGeom prst="rect">
            <a:avLst/>
          </a:prstGeom>
        </p:spPr>
        <p:txBody>
          <a:bodyPr vert="horz" lIns="91440" tIns="45720" rIns="91440" bIns="45720" rtlCol="0" anchor="ctr"/>
          <a:lstStyle>
            <a:lvl1pPr algn="l">
              <a:defRPr sz="675">
                <a:solidFill>
                  <a:schemeClr val="tx1">
                    <a:tint val="75000"/>
                  </a:schemeClr>
                </a:solidFill>
              </a:defRPr>
            </a:lvl1pPr>
          </a:lstStyle>
          <a:p>
            <a:fld id="{B42117B3-03A3-4D7D-91BA-CB33527F7AFE}" type="datetimeFigureOut">
              <a:rPr lang="en-US" smtClean="0"/>
              <a:t>1/25/21</a:t>
            </a:fld>
            <a:endParaRPr lang="en-US" dirty="0"/>
          </a:p>
        </p:txBody>
      </p:sp>
      <p:sp>
        <p:nvSpPr>
          <p:cNvPr id="5" name="Footer Placeholder 4"/>
          <p:cNvSpPr>
            <a:spLocks noGrp="1"/>
          </p:cNvSpPr>
          <p:nvPr>
            <p:ph type="ftr" sz="quarter" idx="3"/>
          </p:nvPr>
        </p:nvSpPr>
        <p:spPr>
          <a:xfrm>
            <a:off x="2271713" y="8475134"/>
            <a:ext cx="2314575" cy="486833"/>
          </a:xfrm>
          <a:prstGeom prst="rect">
            <a:avLst/>
          </a:prstGeom>
        </p:spPr>
        <p:txBody>
          <a:bodyPr vert="horz" lIns="91440" tIns="45720" rIns="91440" bIns="45720" rtlCol="0" anchor="ctr"/>
          <a:lstStyle>
            <a:lvl1pPr algn="ctr">
              <a:defRPr sz="675">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43463" y="8475134"/>
            <a:ext cx="1543050" cy="486833"/>
          </a:xfrm>
          <a:prstGeom prst="rect">
            <a:avLst/>
          </a:prstGeom>
        </p:spPr>
        <p:txBody>
          <a:bodyPr vert="horz" lIns="91440" tIns="45720" rIns="91440" bIns="45720" rtlCol="0" anchor="ctr"/>
          <a:lstStyle>
            <a:lvl1pPr algn="r">
              <a:defRPr sz="675">
                <a:solidFill>
                  <a:schemeClr val="tx1">
                    <a:tint val="75000"/>
                  </a:schemeClr>
                </a:solidFill>
              </a:defRPr>
            </a:lvl1pPr>
          </a:lstStyle>
          <a:p>
            <a:fld id="{A6679AF3-422A-4506-868E-F27A32831287}" type="slidenum">
              <a:rPr lang="en-US" smtClean="0"/>
              <a:t>‹#›</a:t>
            </a:fld>
            <a:endParaRPr lang="en-US" dirty="0"/>
          </a:p>
        </p:txBody>
      </p:sp>
    </p:spTree>
    <p:extLst>
      <p:ext uri="{BB962C8B-B14F-4D97-AF65-F5344CB8AC3E}">
        <p14:creationId xmlns:p14="http://schemas.microsoft.com/office/powerpoint/2010/main" val="188680487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jpg"/><Relationship Id="rId4" Type="http://schemas.openxmlformats.org/officeDocument/2006/relationships/hyperlink" Target="http://www.pasco.k12.fl.us/esol/page/parent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hyperlink" Target="http://www.pascoschoolmeals.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image" Target="../media/image6.emf"/><Relationship Id="rId1" Type="http://schemas.openxmlformats.org/officeDocument/2006/relationships/slideLayout" Target="../slideLayouts/slideLayout2.xml"/><Relationship Id="rId4" Type="http://schemas.openxmlformats.org/officeDocument/2006/relationships/image" Target="../media/image8.tiff"/></Relationships>
</file>

<file path=ppt/slides/_rels/slide5.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tiff"/></Relationships>
</file>

<file path=ppt/slides/_rels/slide6.xml.rels><?xml version="1.0" encoding="UTF-8" standalone="yes"?>
<Relationships xmlns="http://schemas.openxmlformats.org/package/2006/relationships"><Relationship Id="rId8" Type="http://schemas.openxmlformats.org/officeDocument/2006/relationships/image" Target="../media/image18.tiff"/><Relationship Id="rId3" Type="http://schemas.openxmlformats.org/officeDocument/2006/relationships/image" Target="../media/image13.png"/><Relationship Id="rId7" Type="http://schemas.openxmlformats.org/officeDocument/2006/relationships/image" Target="../media/image17.jp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emf"/><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779464" y="101175"/>
            <a:ext cx="2819760" cy="969496"/>
          </a:xfrm>
          <a:prstGeom prst="rect">
            <a:avLst/>
          </a:prstGeom>
          <a:noFill/>
          <a:ln>
            <a:solidFill>
              <a:schemeClr val="tx1"/>
            </a:solidFill>
          </a:ln>
        </p:spPr>
        <p:txBody>
          <a:bodyPr wrap="square">
            <a:spAutoFit/>
          </a:bodyPr>
          <a:lstStyle/>
          <a:p>
            <a:pPr algn="ctr">
              <a:tabLst>
                <a:tab pos="2743200" algn="ctr"/>
                <a:tab pos="5486400" algn="r"/>
              </a:tabLst>
            </a:pPr>
            <a:r>
              <a:rPr lang="en-US" sz="1200" b="1" dirty="0">
                <a:latin typeface="Arial" panose="020B0604020202020204" pitchFamily="34" charset="0"/>
                <a:ea typeface="MS Mincho"/>
              </a:rPr>
              <a:t>Lightning Flash Newsletter</a:t>
            </a:r>
          </a:p>
          <a:p>
            <a:pPr algn="ctr">
              <a:tabLst>
                <a:tab pos="2743200" algn="ctr"/>
                <a:tab pos="5486400" algn="r"/>
              </a:tabLst>
            </a:pPr>
            <a:r>
              <a:rPr lang="en-US" sz="900" dirty="0">
                <a:latin typeface="Arial" panose="020B0604020202020204" pitchFamily="34" charset="0"/>
                <a:ea typeface="MS Mincho"/>
              </a:rPr>
              <a:t>7515 Plathe Road New Port Richey, FL 34653</a:t>
            </a:r>
          </a:p>
          <a:p>
            <a:pPr algn="ctr">
              <a:tabLst>
                <a:tab pos="2743200" algn="ctr"/>
                <a:tab pos="5486400" algn="r"/>
              </a:tabLst>
            </a:pPr>
            <a:r>
              <a:rPr lang="en-US" sz="900" dirty="0">
                <a:effectLst/>
                <a:latin typeface="Arial" panose="020B0604020202020204" pitchFamily="34" charset="0"/>
                <a:ea typeface="MS Mincho"/>
              </a:rPr>
              <a:t>727-774-3000</a:t>
            </a:r>
          </a:p>
          <a:p>
            <a:pPr algn="ctr">
              <a:tabLst>
                <a:tab pos="2743200" algn="ctr"/>
                <a:tab pos="5486400" algn="r"/>
              </a:tabLst>
            </a:pPr>
            <a:r>
              <a:rPr lang="en-US" sz="900" dirty="0">
                <a:latin typeface="Arial" panose="020B0604020202020204" pitchFamily="34" charset="0"/>
                <a:ea typeface="MS Mincho"/>
              </a:rPr>
              <a:t>727-774-3091 Fax</a:t>
            </a:r>
            <a:endParaRPr lang="en-US" sz="900" dirty="0">
              <a:effectLst/>
              <a:latin typeface="Times New Roman" panose="02020603050405020304" pitchFamily="18" charset="0"/>
              <a:ea typeface="MS Mincho"/>
            </a:endParaRPr>
          </a:p>
          <a:p>
            <a:pPr algn="ctr">
              <a:tabLst>
                <a:tab pos="2743200" algn="ctr"/>
                <a:tab pos="5486400" algn="r"/>
              </a:tabLst>
            </a:pPr>
            <a:endParaRPr lang="en-US" sz="900" dirty="0">
              <a:effectLst/>
              <a:latin typeface="Arial" panose="020B0604020202020204" pitchFamily="34" charset="0"/>
              <a:ea typeface="MS Mincho"/>
            </a:endParaRPr>
          </a:p>
          <a:p>
            <a:pPr algn="ctr">
              <a:tabLst>
                <a:tab pos="2743200" algn="ctr"/>
                <a:tab pos="5486400" algn="r"/>
              </a:tabLst>
            </a:pPr>
            <a:endParaRPr lang="en-US" sz="900" dirty="0">
              <a:latin typeface="Arial" panose="020B0604020202020204" pitchFamily="34" charset="0"/>
              <a:ea typeface="MS Mincho"/>
            </a:endParaRPr>
          </a:p>
        </p:txBody>
      </p:sp>
      <p:cxnSp>
        <p:nvCxnSpPr>
          <p:cNvPr id="9" name="Straight Connector 8"/>
          <p:cNvCxnSpPr/>
          <p:nvPr/>
        </p:nvCxnSpPr>
        <p:spPr>
          <a:xfrm>
            <a:off x="284150" y="1402481"/>
            <a:ext cx="6315075" cy="0"/>
          </a:xfrm>
          <a:prstGeom prst="line">
            <a:avLst/>
          </a:prstGeom>
          <a:ln w="34925" cmpd="dbl">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439428" y="816820"/>
            <a:ext cx="1606284" cy="369332"/>
          </a:xfrm>
          <a:prstGeom prst="rect">
            <a:avLst/>
          </a:prstGeom>
        </p:spPr>
        <p:txBody>
          <a:bodyPr wrap="square">
            <a:spAutoFit/>
          </a:bodyPr>
          <a:lstStyle/>
          <a:p>
            <a:pPr algn="ctr">
              <a:tabLst>
                <a:tab pos="2743200" algn="ctr"/>
                <a:tab pos="5486400" algn="r"/>
              </a:tabLst>
            </a:pPr>
            <a:r>
              <a:rPr lang="en-US" sz="900" dirty="0">
                <a:latin typeface="MV Boli" panose="02000500030200090000" pitchFamily="2" charset="0"/>
                <a:ea typeface="MS Mincho"/>
                <a:cs typeface="MV Boli" panose="02000500030200090000" pitchFamily="2" charset="0"/>
              </a:rPr>
              <a:t>Sharon Slusser, Principal</a:t>
            </a:r>
          </a:p>
          <a:p>
            <a:pPr algn="ctr">
              <a:tabLst>
                <a:tab pos="2743200" algn="ctr"/>
                <a:tab pos="5486400" algn="r"/>
              </a:tabLst>
            </a:pPr>
            <a:r>
              <a:rPr lang="en-US" sz="900" dirty="0">
                <a:latin typeface="MV Boli" panose="02000500030200090000" pitchFamily="2" charset="0"/>
                <a:ea typeface="MS Mincho"/>
                <a:cs typeface="MV Boli" panose="02000500030200090000" pitchFamily="2" charset="0"/>
              </a:rPr>
              <a:t>Dan Wolfe, Asst. Principal</a:t>
            </a:r>
          </a:p>
        </p:txBody>
      </p:sp>
      <p:sp>
        <p:nvSpPr>
          <p:cNvPr id="15" name="TextBox 14"/>
          <p:cNvSpPr txBox="1"/>
          <p:nvPr/>
        </p:nvSpPr>
        <p:spPr>
          <a:xfrm>
            <a:off x="431045" y="2545578"/>
            <a:ext cx="184731" cy="600164"/>
          </a:xfrm>
          <a:prstGeom prst="rect">
            <a:avLst/>
          </a:prstGeom>
          <a:noFill/>
        </p:spPr>
        <p:txBody>
          <a:bodyPr wrap="none" rtlCol="0">
            <a:spAutoFit/>
          </a:bodyPr>
          <a:lstStyle/>
          <a:p>
            <a:endParaRPr lang="en-US" sz="800" dirty="0">
              <a:latin typeface="Arial" panose="020B0604020202020204" pitchFamily="34" charset="0"/>
              <a:cs typeface="Arial" panose="020B0604020202020204" pitchFamily="34" charset="0"/>
            </a:endParaRPr>
          </a:p>
          <a:p>
            <a:endParaRPr lang="en-US" sz="800" dirty="0">
              <a:latin typeface="Arial" panose="020B0604020202020204" pitchFamily="34" charset="0"/>
              <a:cs typeface="Arial" panose="020B0604020202020204" pitchFamily="34" charset="0"/>
            </a:endParaRPr>
          </a:p>
          <a:p>
            <a:endParaRPr lang="en-US" sz="800" dirty="0">
              <a:latin typeface="Arial" panose="020B0604020202020204" pitchFamily="34" charset="0"/>
              <a:cs typeface="Arial" panose="020B0604020202020204" pitchFamily="34" charset="0"/>
            </a:endParaRPr>
          </a:p>
          <a:p>
            <a:endParaRPr lang="en-US" sz="900" dirty="0">
              <a:latin typeface="Arial" panose="020B0604020202020204" pitchFamily="34" charset="0"/>
              <a:cs typeface="Arial" panose="020B0604020202020204" pitchFamily="34" charset="0"/>
            </a:endParaRPr>
          </a:p>
        </p:txBody>
      </p:sp>
      <p:sp>
        <p:nvSpPr>
          <p:cNvPr id="30" name="TextBox 29"/>
          <p:cNvSpPr txBox="1"/>
          <p:nvPr/>
        </p:nvSpPr>
        <p:spPr>
          <a:xfrm>
            <a:off x="2423619" y="1149576"/>
            <a:ext cx="1481496" cy="276999"/>
          </a:xfrm>
          <a:prstGeom prst="rect">
            <a:avLst/>
          </a:prstGeom>
          <a:noFill/>
        </p:spPr>
        <p:txBody>
          <a:bodyPr wrap="none" rtlCol="0">
            <a:spAutoFit/>
          </a:bodyPr>
          <a:lstStyle/>
          <a:p>
            <a:r>
              <a:rPr lang="en-US" sz="1200" b="1" dirty="0">
                <a:latin typeface="Arial" panose="020B0604020202020204" pitchFamily="34" charset="0"/>
                <a:cs typeface="Arial" panose="020B0604020202020204" pitchFamily="34" charset="0"/>
              </a:rPr>
              <a:t>February 02, 2021</a:t>
            </a:r>
          </a:p>
        </p:txBody>
      </p:sp>
      <p:sp>
        <p:nvSpPr>
          <p:cNvPr id="25" name="TextBox 24"/>
          <p:cNvSpPr txBox="1"/>
          <p:nvPr/>
        </p:nvSpPr>
        <p:spPr>
          <a:xfrm>
            <a:off x="2423619" y="5035612"/>
            <a:ext cx="45719" cy="369332"/>
          </a:xfrm>
          <a:prstGeom prst="rect">
            <a:avLst/>
          </a:prstGeom>
          <a:noFill/>
        </p:spPr>
        <p:txBody>
          <a:bodyPr wrap="square" rtlCol="0">
            <a:spAutoFit/>
          </a:bodyPr>
          <a:lstStyle/>
          <a:p>
            <a:endParaRPr lang="en-US" dirty="0"/>
          </a:p>
        </p:txBody>
      </p:sp>
      <p:sp>
        <p:nvSpPr>
          <p:cNvPr id="7" name="TextBox 6"/>
          <p:cNvSpPr txBox="1"/>
          <p:nvPr/>
        </p:nvSpPr>
        <p:spPr>
          <a:xfrm>
            <a:off x="750013" y="6298058"/>
            <a:ext cx="290464" cy="369332"/>
          </a:xfrm>
          <a:prstGeom prst="rect">
            <a:avLst/>
          </a:prstGeom>
          <a:noFill/>
        </p:spPr>
        <p:txBody>
          <a:bodyPr wrap="none" rtlCol="0">
            <a:spAutoFit/>
          </a:bodyPr>
          <a:lstStyle/>
          <a:p>
            <a:r>
              <a:rPr lang="en-US" dirty="0"/>
              <a:t>  </a:t>
            </a:r>
          </a:p>
        </p:txBody>
      </p:sp>
      <p:sp>
        <p:nvSpPr>
          <p:cNvPr id="11" name="TextBox 10"/>
          <p:cNvSpPr txBox="1"/>
          <p:nvPr/>
        </p:nvSpPr>
        <p:spPr>
          <a:xfrm>
            <a:off x="3509441" y="5244371"/>
            <a:ext cx="2983827" cy="215444"/>
          </a:xfrm>
          <a:prstGeom prst="rect">
            <a:avLst/>
          </a:prstGeom>
          <a:noFill/>
        </p:spPr>
        <p:txBody>
          <a:bodyPr wrap="square" rtlCol="0">
            <a:spAutoFit/>
          </a:bodyPr>
          <a:lstStyle/>
          <a:p>
            <a:pPr algn="ctr">
              <a:spcAft>
                <a:spcPts val="1000"/>
              </a:spcAft>
            </a:pPr>
            <a:endParaRPr lang="en-US" sz="800" dirty="0">
              <a:ea typeface="Cambria" charset="0"/>
              <a:cs typeface="Times New Roman" charset="0"/>
            </a:endParaRPr>
          </a:p>
        </p:txBody>
      </p:sp>
      <p:sp>
        <p:nvSpPr>
          <p:cNvPr id="19" name="Rectangle 4"/>
          <p:cNvSpPr>
            <a:spLocks noChangeArrowheads="1"/>
          </p:cNvSpPr>
          <p:nvPr/>
        </p:nvSpPr>
        <p:spPr bwMode="auto">
          <a:xfrm>
            <a:off x="5789106" y="1402481"/>
            <a:ext cx="1797269" cy="133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sp>
        <p:nvSpPr>
          <p:cNvPr id="20" name="Rectangle 7"/>
          <p:cNvSpPr>
            <a:spLocks noChangeArrowheads="1"/>
          </p:cNvSpPr>
          <p:nvPr/>
        </p:nvSpPr>
        <p:spPr bwMode="auto">
          <a:xfrm flipV="1">
            <a:off x="5789106" y="1536092"/>
            <a:ext cx="179726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sp>
        <p:nvSpPr>
          <p:cNvPr id="4" name="TextBox 3"/>
          <p:cNvSpPr txBox="1"/>
          <p:nvPr/>
        </p:nvSpPr>
        <p:spPr>
          <a:xfrm>
            <a:off x="329868" y="1618811"/>
            <a:ext cx="2829896" cy="3924151"/>
          </a:xfrm>
          <a:prstGeom prst="rect">
            <a:avLst/>
          </a:prstGeom>
          <a:noFill/>
          <a:ln>
            <a:solidFill>
              <a:schemeClr val="tx1"/>
            </a:solidFill>
          </a:ln>
        </p:spPr>
        <p:txBody>
          <a:bodyPr wrap="square" rtlCol="0">
            <a:spAutoFit/>
          </a:bodyPr>
          <a:lstStyle/>
          <a:p>
            <a:endParaRPr lang="en-US" sz="900" dirty="0"/>
          </a:p>
          <a:p>
            <a:pPr algn="ctr"/>
            <a:r>
              <a:rPr lang="en-US" sz="1200" b="1" u="sng" dirty="0">
                <a:latin typeface="Times" pitchFamily="2" charset="0"/>
              </a:rPr>
              <a:t>February Calendar </a:t>
            </a:r>
          </a:p>
          <a:p>
            <a:endParaRPr lang="en-US" sz="900" dirty="0">
              <a:latin typeface="Times" pitchFamily="2" charset="0"/>
            </a:endParaRPr>
          </a:p>
          <a:p>
            <a:r>
              <a:rPr lang="en-US" sz="900" dirty="0">
                <a:latin typeface="Times" pitchFamily="2" charset="0"/>
              </a:rPr>
              <a:t>02/01-02/19 – LLS Hero Squad  Fundraiser</a:t>
            </a:r>
          </a:p>
          <a:p>
            <a:r>
              <a:rPr lang="en-US" sz="900" dirty="0">
                <a:latin typeface="Times" pitchFamily="2" charset="0"/>
              </a:rPr>
              <a:t>02/02 – Special Olympics Soccer Practice, 4:10-4:55 pm</a:t>
            </a:r>
          </a:p>
          <a:p>
            <a:r>
              <a:rPr lang="en-US" sz="900" b="1" dirty="0">
                <a:latin typeface="Times" pitchFamily="2" charset="0"/>
              </a:rPr>
              <a:t>02/03 – Early Release Day @ 2:08 pm</a:t>
            </a:r>
          </a:p>
          <a:p>
            <a:r>
              <a:rPr lang="en-US" sz="900" dirty="0">
                <a:latin typeface="Times" pitchFamily="2" charset="0"/>
              </a:rPr>
              <a:t>02/04 – Special Olympics Cheer Practice, 4:10-4:55 pm</a:t>
            </a:r>
          </a:p>
          <a:p>
            <a:r>
              <a:rPr lang="en-US" sz="900" dirty="0">
                <a:latin typeface="Times" pitchFamily="2" charset="0"/>
              </a:rPr>
              <a:t>02/05 – Progress Reports Online in PM</a:t>
            </a:r>
          </a:p>
          <a:p>
            <a:r>
              <a:rPr lang="en-US" sz="900" dirty="0">
                <a:latin typeface="Times" pitchFamily="2" charset="0"/>
              </a:rPr>
              <a:t>02/09 – Special Olympics Soccer Practice, 4:10-4:55 pm</a:t>
            </a:r>
          </a:p>
          <a:p>
            <a:r>
              <a:rPr lang="en-US" sz="900" dirty="0">
                <a:latin typeface="Times" pitchFamily="2" charset="0"/>
              </a:rPr>
              <a:t>02/11 – Virtual Coffee Talk w/Parents, 10:00-11:00 am</a:t>
            </a:r>
          </a:p>
          <a:p>
            <a:r>
              <a:rPr lang="en-US" sz="900" dirty="0">
                <a:latin typeface="Times" pitchFamily="2" charset="0"/>
              </a:rPr>
              <a:t>02/11 – Special Olympics Cheer Practice, 4:10-4:55 pm</a:t>
            </a:r>
          </a:p>
          <a:p>
            <a:r>
              <a:rPr lang="en-US" sz="900" b="1" dirty="0">
                <a:latin typeface="Times" pitchFamily="2" charset="0"/>
              </a:rPr>
              <a:t>02/15 – No School – President’s Day </a:t>
            </a:r>
          </a:p>
          <a:p>
            <a:r>
              <a:rPr lang="en-US" sz="900" dirty="0">
                <a:latin typeface="Times" pitchFamily="2" charset="0"/>
              </a:rPr>
              <a:t>02/16 – Special Olympics Soccer Practice, 4:10-4:55 pm</a:t>
            </a:r>
          </a:p>
          <a:p>
            <a:r>
              <a:rPr lang="en-US" sz="900" dirty="0">
                <a:latin typeface="Times" pitchFamily="2" charset="0"/>
              </a:rPr>
              <a:t>02/18 – Special Olympics Cheer Practice, 4:10-4:55 pm</a:t>
            </a:r>
          </a:p>
          <a:p>
            <a:r>
              <a:rPr lang="en-US" sz="900" dirty="0">
                <a:latin typeface="Times" pitchFamily="2" charset="0"/>
              </a:rPr>
              <a:t>02/22 – Scholar of the Month , PreK-2</a:t>
            </a:r>
            <a:r>
              <a:rPr lang="en-US" sz="900" baseline="30000" dirty="0">
                <a:latin typeface="Times" pitchFamily="2" charset="0"/>
              </a:rPr>
              <a:t>nd</a:t>
            </a:r>
            <a:r>
              <a:rPr lang="en-US" sz="900" dirty="0">
                <a:latin typeface="Times" pitchFamily="2" charset="0"/>
              </a:rPr>
              <a:t> 10:00-10:30 &amp;  3</a:t>
            </a:r>
            <a:r>
              <a:rPr lang="en-US" sz="900" baseline="30000" dirty="0">
                <a:latin typeface="Times" pitchFamily="2" charset="0"/>
              </a:rPr>
              <a:t>rd</a:t>
            </a:r>
            <a:r>
              <a:rPr lang="en-US" sz="900" dirty="0">
                <a:latin typeface="Times" pitchFamily="2" charset="0"/>
              </a:rPr>
              <a:t>-5</a:t>
            </a:r>
            <a:r>
              <a:rPr lang="en-US" sz="900" baseline="30000" dirty="0">
                <a:latin typeface="Times" pitchFamily="2" charset="0"/>
              </a:rPr>
              <a:t>th</a:t>
            </a:r>
            <a:r>
              <a:rPr lang="en-US" sz="900" dirty="0">
                <a:latin typeface="Times" pitchFamily="2" charset="0"/>
              </a:rPr>
              <a:t> 10:30-11:00 am, Facebook Live</a:t>
            </a:r>
          </a:p>
          <a:p>
            <a:r>
              <a:rPr lang="en-US" sz="900" dirty="0">
                <a:latin typeface="Times" pitchFamily="2" charset="0"/>
              </a:rPr>
              <a:t>02/22 – PTA Meeting via Zoom,  4:45 pm</a:t>
            </a:r>
          </a:p>
          <a:p>
            <a:r>
              <a:rPr lang="en-US" sz="900" dirty="0">
                <a:latin typeface="Times" pitchFamily="2" charset="0"/>
              </a:rPr>
              <a:t>02/23 – Special Olympics Soccer Practice, 4:10-4:55 pm</a:t>
            </a:r>
          </a:p>
          <a:p>
            <a:r>
              <a:rPr lang="en-US" sz="900" dirty="0">
                <a:latin typeface="Times" pitchFamily="2" charset="0"/>
              </a:rPr>
              <a:t>02/24 – Kick Off World’s Finest Chocolates Fundraiser (Permission Slip Go Home Today)</a:t>
            </a:r>
          </a:p>
          <a:p>
            <a:r>
              <a:rPr lang="en-US" sz="900" dirty="0">
                <a:latin typeface="Times" pitchFamily="2" charset="0"/>
              </a:rPr>
              <a:t>02/25 – World’s Finest Chocolates  Box goes home if we received signed permission slip</a:t>
            </a:r>
          </a:p>
          <a:p>
            <a:r>
              <a:rPr lang="en-US" sz="900" dirty="0">
                <a:latin typeface="Times" pitchFamily="2" charset="0"/>
              </a:rPr>
              <a:t>02/25 – Special Olympics Cheer Practice, 4:10-4:55 pm</a:t>
            </a:r>
          </a:p>
          <a:p>
            <a:r>
              <a:rPr lang="en-US" sz="900" dirty="0">
                <a:latin typeface="Times" pitchFamily="2" charset="0"/>
              </a:rPr>
              <a:t>02/25 – SAC Meeting via Zoom, 4:30 pm</a:t>
            </a:r>
          </a:p>
          <a:p>
            <a:r>
              <a:rPr lang="en-US" sz="900" dirty="0">
                <a:latin typeface="Times" pitchFamily="2" charset="0"/>
              </a:rPr>
              <a:t>02/27 – Special Olympics Regional Basketball, RADD Sports, Wesley Chapel,  10:00-5:00 pm</a:t>
            </a:r>
          </a:p>
          <a:p>
            <a:endParaRPr lang="en-US" sz="1200" dirty="0"/>
          </a:p>
        </p:txBody>
      </p:sp>
      <p:pic>
        <p:nvPicPr>
          <p:cNvPr id="1025" name="Picture 1" descr="page1image2898928">
            <a:extLst>
              <a:ext uri="{FF2B5EF4-FFF2-40B4-BE49-F238E27FC236}">
                <a16:creationId xmlns:a16="http://schemas.microsoft.com/office/drawing/2014/main" id="{7F3D88C3-4924-7047-AFB3-4BDE99F04C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777" y="161108"/>
            <a:ext cx="1853562" cy="65571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84F51CC9-B0CA-AF47-B4C8-B1F08F9ADF02}"/>
              </a:ext>
            </a:extLst>
          </p:cNvPr>
          <p:cNvSpPr txBox="1"/>
          <p:nvPr/>
        </p:nvSpPr>
        <p:spPr>
          <a:xfrm>
            <a:off x="3429000" y="1558455"/>
            <a:ext cx="3099132" cy="3785652"/>
          </a:xfrm>
          <a:prstGeom prst="rect">
            <a:avLst/>
          </a:prstGeom>
          <a:noFill/>
          <a:ln>
            <a:solidFill>
              <a:schemeClr val="tx1"/>
            </a:solidFill>
          </a:ln>
        </p:spPr>
        <p:txBody>
          <a:bodyPr wrap="square" rtlCol="0">
            <a:spAutoFit/>
          </a:bodyPr>
          <a:lstStyle/>
          <a:p>
            <a:r>
              <a:rPr lang="en-US" sz="1200" b="1" dirty="0">
                <a:latin typeface="Times" pitchFamily="2" charset="0"/>
              </a:rPr>
              <a:t>Spring Parent ESOL Meeting - </a:t>
            </a:r>
            <a:r>
              <a:rPr lang="en-US" sz="1200" dirty="0">
                <a:latin typeface="Times" pitchFamily="2" charset="0"/>
              </a:rPr>
              <a:t>Next February 10th, the Pasco Schools ESOL department will host the 2021 Spring Parent Leadership Council Meeting via ZOOM, from 6:00 to 7:00 pm</a:t>
            </a:r>
            <a:r>
              <a:rPr lang="en-US" sz="1200">
                <a:latin typeface="Times" pitchFamily="2" charset="0"/>
              </a:rPr>
              <a:t>. The </a:t>
            </a:r>
            <a:r>
              <a:rPr lang="en-US" sz="1200" dirty="0">
                <a:latin typeface="Times" pitchFamily="2" charset="0"/>
              </a:rPr>
              <a:t>meeting will touch on topics such as:</a:t>
            </a:r>
          </a:p>
          <a:p>
            <a:r>
              <a:rPr lang="en-US" sz="1200" dirty="0">
                <a:latin typeface="Times" pitchFamily="2" charset="0"/>
              </a:rPr>
              <a:t> </a:t>
            </a:r>
          </a:p>
          <a:p>
            <a:r>
              <a:rPr lang="en-US" sz="1200" dirty="0">
                <a:latin typeface="Times" pitchFamily="2" charset="0"/>
              </a:rPr>
              <a:t>What is the ESOL Program</a:t>
            </a:r>
          </a:p>
          <a:p>
            <a:r>
              <a:rPr lang="en-US" sz="1200" dirty="0">
                <a:latin typeface="Times" pitchFamily="2" charset="0"/>
              </a:rPr>
              <a:t>Who is an English Language Learner </a:t>
            </a:r>
          </a:p>
          <a:p>
            <a:r>
              <a:rPr lang="en-US" sz="1200" dirty="0">
                <a:latin typeface="Times" pitchFamily="2" charset="0"/>
              </a:rPr>
              <a:t>ELL parent's rights</a:t>
            </a:r>
          </a:p>
          <a:p>
            <a:r>
              <a:rPr lang="en-US" sz="1200" dirty="0">
                <a:latin typeface="Times" pitchFamily="2" charset="0"/>
              </a:rPr>
              <a:t>ESOL services</a:t>
            </a:r>
          </a:p>
          <a:p>
            <a:r>
              <a:rPr lang="en-US" sz="1200" dirty="0">
                <a:latin typeface="Times" pitchFamily="2" charset="0"/>
              </a:rPr>
              <a:t>WIDA</a:t>
            </a:r>
          </a:p>
          <a:p>
            <a:r>
              <a:rPr lang="en-US" sz="1200" dirty="0">
                <a:latin typeface="Times" pitchFamily="2" charset="0"/>
              </a:rPr>
              <a:t> </a:t>
            </a:r>
          </a:p>
          <a:p>
            <a:r>
              <a:rPr lang="en-US" sz="1200" dirty="0">
                <a:latin typeface="Times" pitchFamily="2" charset="0"/>
              </a:rPr>
              <a:t>Parents are required to register using the flyer's information to obtain the ZOOM link via email, which will be sent on the day of the meeting. You can also provide ESOL parents the link as follows:  </a:t>
            </a:r>
          </a:p>
          <a:p>
            <a:r>
              <a:rPr lang="en-US" sz="1200" b="1" u="sng" dirty="0">
                <a:latin typeface="Times" pitchFamily="2" charset="0"/>
                <a:hlinkClick r:id="rId4"/>
              </a:rPr>
              <a:t>www.pasco.k12.fl.us/esol/page/parents</a:t>
            </a:r>
            <a:endParaRPr lang="en-US" sz="1200" dirty="0">
              <a:latin typeface="Times" pitchFamily="2" charset="0"/>
            </a:endParaRPr>
          </a:p>
          <a:p>
            <a:endParaRPr lang="en-US" sz="1200" dirty="0">
              <a:latin typeface="Times" pitchFamily="2" charset="0"/>
            </a:endParaRPr>
          </a:p>
        </p:txBody>
      </p:sp>
      <p:pic>
        <p:nvPicPr>
          <p:cNvPr id="13" name="Picture 12" descr="Text&#10;&#10;Description automatically generated">
            <a:extLst>
              <a:ext uri="{FF2B5EF4-FFF2-40B4-BE49-F238E27FC236}">
                <a16:creationId xmlns:a16="http://schemas.microsoft.com/office/drawing/2014/main" id="{C77F0C24-12E7-4745-BBAD-1A16B91B087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199" y="5869411"/>
            <a:ext cx="6018835" cy="3090351"/>
          </a:xfrm>
          <a:prstGeom prst="rect">
            <a:avLst/>
          </a:prstGeom>
          <a:ln>
            <a:solidFill>
              <a:schemeClr val="tx1"/>
            </a:solidFill>
          </a:ln>
        </p:spPr>
      </p:pic>
    </p:spTree>
    <p:extLst>
      <p:ext uri="{BB962C8B-B14F-4D97-AF65-F5344CB8AC3E}">
        <p14:creationId xmlns:p14="http://schemas.microsoft.com/office/powerpoint/2010/main" val="15010761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81EAF-D2A1-F64D-8B73-E79BA828F875}"/>
              </a:ext>
            </a:extLst>
          </p:cNvPr>
          <p:cNvSpPr>
            <a:spLocks noGrp="1"/>
          </p:cNvSpPr>
          <p:nvPr>
            <p:ph type="title"/>
          </p:nvPr>
        </p:nvSpPr>
        <p:spPr>
          <a:xfrm>
            <a:off x="471488" y="908048"/>
            <a:ext cx="3169179" cy="3663952"/>
          </a:xfrm>
          <a:ln>
            <a:solidFill>
              <a:schemeClr val="tx1"/>
            </a:solidFill>
          </a:ln>
        </p:spPr>
        <p:txBody>
          <a:bodyPr>
            <a:normAutofit fontScale="90000"/>
          </a:bodyPr>
          <a:lstStyle/>
          <a:p>
            <a:r>
              <a:rPr lang="en-US" sz="1200" b="1" dirty="0">
                <a:latin typeface="Times" pitchFamily="2" charset="0"/>
              </a:rPr>
              <a:t>Free Reduce Meals Update </a:t>
            </a:r>
            <a:r>
              <a:rPr lang="en-US" sz="1200" dirty="0">
                <a:latin typeface="Times" pitchFamily="2" charset="0"/>
              </a:rPr>
              <a:t>- Currently, all students are eligible to receive free breakfast and lunch, regardless of their eligibility status. Free meals will be available until December 31</a:t>
            </a:r>
            <a:r>
              <a:rPr lang="en-US" sz="1200" baseline="30000" dirty="0">
                <a:latin typeface="Times" pitchFamily="2" charset="0"/>
              </a:rPr>
              <a:t>st</a:t>
            </a:r>
            <a:r>
              <a:rPr lang="en-US" sz="1200" dirty="0">
                <a:latin typeface="Times" pitchFamily="2" charset="0"/>
              </a:rPr>
              <a:t>. However, we still strongly encourage you to complete a new meal application if your household still qualifies. In addition to the meal benefits that will become effective on January 1</a:t>
            </a:r>
            <a:r>
              <a:rPr lang="en-US" sz="1200" baseline="30000" dirty="0">
                <a:latin typeface="Times" pitchFamily="2" charset="0"/>
              </a:rPr>
              <a:t>st</a:t>
            </a:r>
            <a:r>
              <a:rPr lang="en-US" sz="1200" dirty="0">
                <a:latin typeface="Times" pitchFamily="2" charset="0"/>
              </a:rPr>
              <a:t>, students eligible for free or reduced-price meals can receive free or discounted testing fees, camp registrations, high-speed internet, and other benefits. School’s also receive a portion of their funding based off the percentage of students who qualify for free or reduced-price meals based off their household meal application, regardless of whether that student is attending </a:t>
            </a:r>
            <a:r>
              <a:rPr lang="en-US" sz="1200" dirty="0" err="1">
                <a:latin typeface="Times" pitchFamily="2" charset="0"/>
              </a:rPr>
              <a:t>MySchoolOnline</a:t>
            </a:r>
            <a:r>
              <a:rPr lang="en-US" sz="1200" dirty="0">
                <a:latin typeface="Times" pitchFamily="2" charset="0"/>
              </a:rPr>
              <a:t> or in person.</a:t>
            </a:r>
            <a:br>
              <a:rPr lang="en-US" sz="1200" dirty="0">
                <a:latin typeface="Times" pitchFamily="2" charset="0"/>
              </a:rPr>
            </a:br>
            <a:r>
              <a:rPr lang="en-US" sz="1200" dirty="0">
                <a:latin typeface="Times" pitchFamily="2" charset="0"/>
              </a:rPr>
              <a:t> </a:t>
            </a:r>
            <a:br>
              <a:rPr lang="en-US" sz="1200" dirty="0">
                <a:latin typeface="Times" pitchFamily="2" charset="0"/>
              </a:rPr>
            </a:br>
            <a:r>
              <a:rPr lang="en-US" sz="1200" dirty="0">
                <a:latin typeface="Times" pitchFamily="2" charset="0"/>
              </a:rPr>
              <a:t>To review the eligibility guidelines and complete an application, please visit </a:t>
            </a:r>
            <a:r>
              <a:rPr lang="en-US" sz="1200" u="sng" dirty="0">
                <a:latin typeface="Times" pitchFamily="2" charset="0"/>
                <a:hlinkClick r:id="rId2" tooltip="http://www.pascoschoolmeals.com"/>
              </a:rPr>
              <a:t>www.pascoschoolmeals.com</a:t>
            </a:r>
            <a:r>
              <a:rPr lang="en-US" sz="1200" dirty="0">
                <a:latin typeface="Times" pitchFamily="2" charset="0"/>
              </a:rPr>
              <a:t>.</a:t>
            </a:r>
            <a:br>
              <a:rPr lang="en-US" sz="1200" dirty="0">
                <a:latin typeface="Times" pitchFamily="2" charset="0"/>
              </a:rPr>
            </a:br>
            <a:br>
              <a:rPr lang="en-US" sz="1200" dirty="0"/>
            </a:br>
            <a:endParaRPr lang="en-US" sz="1200" dirty="0"/>
          </a:p>
        </p:txBody>
      </p:sp>
      <p:sp>
        <p:nvSpPr>
          <p:cNvPr id="3" name="Content Placeholder 2">
            <a:extLst>
              <a:ext uri="{FF2B5EF4-FFF2-40B4-BE49-F238E27FC236}">
                <a16:creationId xmlns:a16="http://schemas.microsoft.com/office/drawing/2014/main" id="{639E3358-E1C3-8B45-A82B-C14B1F107C02}"/>
              </a:ext>
            </a:extLst>
          </p:cNvPr>
          <p:cNvSpPr>
            <a:spLocks noGrp="1"/>
          </p:cNvSpPr>
          <p:nvPr>
            <p:ph idx="1"/>
          </p:nvPr>
        </p:nvSpPr>
        <p:spPr>
          <a:xfrm>
            <a:off x="471488" y="4859867"/>
            <a:ext cx="5915025" cy="3376084"/>
          </a:xfrm>
          <a:ln>
            <a:solidFill>
              <a:schemeClr val="tx1"/>
            </a:solidFill>
          </a:ln>
        </p:spPr>
        <p:txBody>
          <a:bodyPr>
            <a:normAutofit fontScale="85000" lnSpcReduction="20000"/>
          </a:bodyPr>
          <a:lstStyle/>
          <a:p>
            <a:pPr algn="ctr"/>
            <a:r>
              <a:rPr lang="en-US" sz="2000" b="1" dirty="0">
                <a:latin typeface="Times" pitchFamily="2" charset="0"/>
              </a:rPr>
              <a:t>Too Sick for School - </a:t>
            </a:r>
            <a:r>
              <a:rPr lang="en-US" sz="1600" dirty="0">
                <a:latin typeface="Times" pitchFamily="2" charset="0"/>
              </a:rPr>
              <a:t>Students experiencing COVID-19 like illness during the school day must be excluded from school. According to current guidelines from the CDC, common COVID-19 symptoms among children may include:</a:t>
            </a:r>
          </a:p>
          <a:p>
            <a:pPr lvl="0" algn="ctr"/>
            <a:r>
              <a:rPr lang="en-US" sz="1600" dirty="0">
                <a:latin typeface="Times" pitchFamily="2" charset="0"/>
              </a:rPr>
              <a:t>Fever (greater than 100.4). </a:t>
            </a:r>
          </a:p>
          <a:p>
            <a:pPr lvl="0" algn="ctr"/>
            <a:r>
              <a:rPr lang="en-US" sz="1600" dirty="0">
                <a:latin typeface="Times" pitchFamily="2" charset="0"/>
              </a:rPr>
              <a:t>Sore throat.  </a:t>
            </a:r>
          </a:p>
          <a:p>
            <a:pPr lvl="0" algn="ctr"/>
            <a:r>
              <a:rPr lang="en-US" sz="1600" dirty="0">
                <a:latin typeface="Times" pitchFamily="2" charset="0"/>
              </a:rPr>
              <a:t>New uncontrolled cough, that causes difficulty breathing (for students with chronic allergic/ asthmatic cough, a change in their cough from baseline). </a:t>
            </a:r>
          </a:p>
          <a:p>
            <a:pPr lvl="0" algn="ctr"/>
            <a:r>
              <a:rPr lang="en-US" sz="1600" dirty="0">
                <a:latin typeface="Times" pitchFamily="2" charset="0"/>
              </a:rPr>
              <a:t>Diarrhea, vomiting or abdominal pain.   </a:t>
            </a:r>
          </a:p>
          <a:p>
            <a:pPr lvl="0" algn="ctr"/>
            <a:r>
              <a:rPr lang="en-US" sz="1600" dirty="0">
                <a:latin typeface="Times" pitchFamily="2" charset="0"/>
              </a:rPr>
              <a:t>New onset of severe headache, especially with a fever. *** </a:t>
            </a:r>
          </a:p>
          <a:p>
            <a:pPr lvl="0" algn="ctr"/>
            <a:r>
              <a:rPr lang="en-US" sz="1600" dirty="0">
                <a:latin typeface="Times" pitchFamily="2" charset="0"/>
              </a:rPr>
              <a:t>Other symptoms listed by the CDC include chills, fatigue/muscle or body ache, new loss of taste or smell, and congestion or runny nose. Many children have very mild or no signs or symptoms of illness.  </a:t>
            </a:r>
          </a:p>
          <a:p>
            <a:pPr algn="ctr"/>
            <a:r>
              <a:rPr lang="en-US" sz="1600" dirty="0">
                <a:latin typeface="Times" pitchFamily="2" charset="0"/>
              </a:rPr>
              <a:t>We realize that some of these symptoms are common in other childhood illnesses like cold, flu, seasonal allergies and asthma. Trained health staff will consult with registered school nurses (RNs) to make the best decision regarding exclusion that will keep our school community safe.</a:t>
            </a:r>
          </a:p>
        </p:txBody>
      </p:sp>
      <p:sp>
        <p:nvSpPr>
          <p:cNvPr id="4" name="TextBox 3">
            <a:extLst>
              <a:ext uri="{FF2B5EF4-FFF2-40B4-BE49-F238E27FC236}">
                <a16:creationId xmlns:a16="http://schemas.microsoft.com/office/drawing/2014/main" id="{EB8BBABD-3FD8-E744-BC6C-C2877E0AE89B}"/>
              </a:ext>
            </a:extLst>
          </p:cNvPr>
          <p:cNvSpPr txBox="1"/>
          <p:nvPr/>
        </p:nvSpPr>
        <p:spPr>
          <a:xfrm>
            <a:off x="3945467" y="908048"/>
            <a:ext cx="2709333" cy="3539430"/>
          </a:xfrm>
          <a:prstGeom prst="rect">
            <a:avLst/>
          </a:prstGeom>
          <a:noFill/>
          <a:ln>
            <a:solidFill>
              <a:schemeClr val="tx1"/>
            </a:solidFill>
          </a:ln>
        </p:spPr>
        <p:txBody>
          <a:bodyPr wrap="square" rtlCol="0">
            <a:spAutoFit/>
          </a:bodyPr>
          <a:lstStyle/>
          <a:p>
            <a:endParaRPr lang="en-US" sz="1400" b="1" u="sng" dirty="0">
              <a:latin typeface="Times" pitchFamily="2" charset="0"/>
            </a:endParaRPr>
          </a:p>
          <a:p>
            <a:endParaRPr lang="en-US" sz="1400" b="1" u="sng" dirty="0">
              <a:latin typeface="Times" pitchFamily="2" charset="0"/>
            </a:endParaRPr>
          </a:p>
          <a:p>
            <a:endParaRPr lang="en-US" sz="1400" b="1" u="sng" dirty="0">
              <a:latin typeface="Times" pitchFamily="2" charset="0"/>
            </a:endParaRPr>
          </a:p>
          <a:p>
            <a:endParaRPr lang="en-US" sz="1400" b="1" u="sng" dirty="0">
              <a:latin typeface="Times" pitchFamily="2" charset="0"/>
            </a:endParaRPr>
          </a:p>
          <a:p>
            <a:r>
              <a:rPr lang="en-US" sz="1400" b="1" u="sng" dirty="0">
                <a:latin typeface="Times" pitchFamily="2" charset="0"/>
              </a:rPr>
              <a:t>Weekly Connect Ed Calls/Messages: </a:t>
            </a:r>
            <a:endParaRPr lang="en-US" sz="1400" dirty="0">
              <a:latin typeface="Times" pitchFamily="2" charset="0"/>
            </a:endParaRPr>
          </a:p>
          <a:p>
            <a:r>
              <a:rPr lang="en-US" sz="1400" dirty="0">
                <a:latin typeface="Times" pitchFamily="2" charset="0"/>
              </a:rPr>
              <a:t>If you receive calls from </a:t>
            </a:r>
            <a:r>
              <a:rPr lang="en-US" sz="1400" b="1" dirty="0">
                <a:latin typeface="Times" pitchFamily="2" charset="0"/>
              </a:rPr>
              <a:t>(844) 400-9765 </a:t>
            </a:r>
            <a:r>
              <a:rPr lang="en-US" sz="1400" dirty="0">
                <a:latin typeface="Times" pitchFamily="2" charset="0"/>
              </a:rPr>
              <a:t>these calls are Connect Ed messages from </a:t>
            </a:r>
            <a:r>
              <a:rPr lang="en-US" sz="1400" dirty="0" err="1">
                <a:latin typeface="Times" pitchFamily="2" charset="0"/>
              </a:rPr>
              <a:t>Cotee</a:t>
            </a:r>
            <a:r>
              <a:rPr lang="en-US" sz="1400" dirty="0">
                <a:latin typeface="Times" pitchFamily="2" charset="0"/>
              </a:rPr>
              <a:t> River Elementary and/or Pasco County Schools.  Please be sure to listen to the important information being shared with parents regarding  school events and weekly reminders.  </a:t>
            </a:r>
            <a:endParaRPr lang="en-US" sz="1400" dirty="0">
              <a:latin typeface="Times" pitchFamily="2" charset="0"/>
              <a:cs typeface="Arial" panose="020B0604020202020204" pitchFamily="34" charset="0"/>
            </a:endParaRPr>
          </a:p>
          <a:p>
            <a:endParaRPr lang="en-US" sz="1400" dirty="0"/>
          </a:p>
        </p:txBody>
      </p:sp>
      <p:pic>
        <p:nvPicPr>
          <p:cNvPr id="5" name="Picture 4">
            <a:extLst>
              <a:ext uri="{FF2B5EF4-FFF2-40B4-BE49-F238E27FC236}">
                <a16:creationId xmlns:a16="http://schemas.microsoft.com/office/drawing/2014/main" id="{22904B6E-DAC6-F844-986C-73A243D008C3}"/>
              </a:ext>
            </a:extLst>
          </p:cNvPr>
          <p:cNvPicPr>
            <a:picLocks noChangeAspect="1"/>
          </p:cNvPicPr>
          <p:nvPr/>
        </p:nvPicPr>
        <p:blipFill>
          <a:blip r:embed="rId3"/>
          <a:stretch>
            <a:fillRect/>
          </a:stretch>
        </p:blipFill>
        <p:spPr>
          <a:xfrm>
            <a:off x="5604353" y="1060448"/>
            <a:ext cx="914981" cy="1097977"/>
          </a:xfrm>
          <a:prstGeom prst="rect">
            <a:avLst/>
          </a:prstGeom>
        </p:spPr>
      </p:pic>
    </p:spTree>
    <p:extLst>
      <p:ext uri="{BB962C8B-B14F-4D97-AF65-F5344CB8AC3E}">
        <p14:creationId xmlns:p14="http://schemas.microsoft.com/office/powerpoint/2010/main" val="20609292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204892" y="436711"/>
            <a:ext cx="6315075" cy="0"/>
          </a:xfrm>
          <a:prstGeom prst="line">
            <a:avLst/>
          </a:prstGeom>
          <a:ln w="34925" cmpd="dbl">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04892" y="650296"/>
            <a:ext cx="3089783" cy="219866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endParaRPr lang="en-US" dirty="0"/>
          </a:p>
        </p:txBody>
      </p:sp>
      <p:sp>
        <p:nvSpPr>
          <p:cNvPr id="15" name="TextBox 14"/>
          <p:cNvSpPr txBox="1"/>
          <p:nvPr/>
        </p:nvSpPr>
        <p:spPr>
          <a:xfrm>
            <a:off x="431045" y="2545578"/>
            <a:ext cx="184731" cy="600164"/>
          </a:xfrm>
          <a:prstGeom prst="rect">
            <a:avLst/>
          </a:prstGeom>
          <a:noFill/>
        </p:spPr>
        <p:txBody>
          <a:bodyPr wrap="none" rtlCol="0">
            <a:spAutoFit/>
          </a:bodyPr>
          <a:lstStyle/>
          <a:p>
            <a:endParaRPr lang="en-US" sz="800" dirty="0">
              <a:latin typeface="Arial" panose="020B0604020202020204" pitchFamily="34" charset="0"/>
              <a:cs typeface="Arial" panose="020B0604020202020204" pitchFamily="34" charset="0"/>
            </a:endParaRPr>
          </a:p>
          <a:p>
            <a:endParaRPr lang="en-US" sz="800" dirty="0">
              <a:latin typeface="Arial" panose="020B0604020202020204" pitchFamily="34" charset="0"/>
              <a:cs typeface="Arial" panose="020B0604020202020204" pitchFamily="34" charset="0"/>
            </a:endParaRPr>
          </a:p>
          <a:p>
            <a:endParaRPr lang="en-US" sz="800" dirty="0">
              <a:latin typeface="Arial" panose="020B0604020202020204" pitchFamily="34" charset="0"/>
              <a:cs typeface="Arial" panose="020B0604020202020204" pitchFamily="34" charset="0"/>
            </a:endParaRPr>
          </a:p>
          <a:p>
            <a:endParaRPr lang="en-US" sz="900" dirty="0">
              <a:latin typeface="Arial" panose="020B0604020202020204" pitchFamily="34" charset="0"/>
              <a:cs typeface="Arial" panose="020B0604020202020204" pitchFamily="34" charset="0"/>
            </a:endParaRPr>
          </a:p>
        </p:txBody>
      </p:sp>
      <p:sp>
        <p:nvSpPr>
          <p:cNvPr id="25" name="TextBox 24"/>
          <p:cNvSpPr txBox="1"/>
          <p:nvPr/>
        </p:nvSpPr>
        <p:spPr>
          <a:xfrm>
            <a:off x="2423619" y="5035612"/>
            <a:ext cx="45719" cy="369332"/>
          </a:xfrm>
          <a:prstGeom prst="rect">
            <a:avLst/>
          </a:prstGeom>
          <a:noFill/>
        </p:spPr>
        <p:txBody>
          <a:bodyPr wrap="square" rtlCol="0">
            <a:spAutoFit/>
          </a:bodyPr>
          <a:lstStyle/>
          <a:p>
            <a:endParaRPr lang="en-US" dirty="0"/>
          </a:p>
        </p:txBody>
      </p:sp>
      <p:sp>
        <p:nvSpPr>
          <p:cNvPr id="29" name="TextBox 28"/>
          <p:cNvSpPr txBox="1"/>
          <p:nvPr/>
        </p:nvSpPr>
        <p:spPr>
          <a:xfrm>
            <a:off x="204893" y="863029"/>
            <a:ext cx="3178380" cy="2092881"/>
          </a:xfrm>
          <a:prstGeom prst="rect">
            <a:avLst/>
          </a:prstGeom>
          <a:noFill/>
        </p:spPr>
        <p:txBody>
          <a:bodyPr wrap="square" rtlCol="0">
            <a:spAutoFit/>
          </a:bodyPr>
          <a:lstStyle/>
          <a:p>
            <a:r>
              <a:rPr lang="en-US" sz="1000" dirty="0"/>
              <a:t>Did you know that CRES has a green dumpster (located at the front of the school along the loop, by the PLACE turn off) where you can donate ANY kind of paper good for for recycling?  Help us to help the environment by saving all the paper trash including newspaper, cardboard, and packaging.  By placing these items in our green dumpster, you also help CRES earn $$$$!  Every little bit helps.  Also we have battery recycling drop off  at the front enterence of the office.  CRES will have our Earth Patrol Scholars again this school year, each week we go around our campus and clean up the area.   We appreciate your support.</a:t>
            </a:r>
          </a:p>
          <a:p>
            <a:endParaRPr lang="en-US" sz="1000" dirty="0"/>
          </a:p>
        </p:txBody>
      </p:sp>
      <p:sp>
        <p:nvSpPr>
          <p:cNvPr id="2" name="TextBox 1"/>
          <p:cNvSpPr txBox="1"/>
          <p:nvPr/>
        </p:nvSpPr>
        <p:spPr>
          <a:xfrm>
            <a:off x="272866" y="4682584"/>
            <a:ext cx="3110407" cy="461665"/>
          </a:xfrm>
          <a:prstGeom prst="rect">
            <a:avLst/>
          </a:prstGeom>
          <a:noFill/>
        </p:spPr>
        <p:txBody>
          <a:bodyPr wrap="square" rtlCol="0">
            <a:spAutoFit/>
          </a:bodyPr>
          <a:lstStyle/>
          <a:p>
            <a:endParaRPr lang="en-US" sz="1200" b="1" i="1" u="sng" dirty="0"/>
          </a:p>
          <a:p>
            <a:endParaRPr lang="en-US" sz="1200" dirty="0"/>
          </a:p>
        </p:txBody>
      </p:sp>
      <p:sp>
        <p:nvSpPr>
          <p:cNvPr id="6" name="TextBox 5"/>
          <p:cNvSpPr txBox="1"/>
          <p:nvPr/>
        </p:nvSpPr>
        <p:spPr>
          <a:xfrm>
            <a:off x="3605997" y="650296"/>
            <a:ext cx="2994670" cy="1631216"/>
          </a:xfrm>
          <a:prstGeom prst="rect">
            <a:avLst/>
          </a:prstGeom>
          <a:noFill/>
          <a:ln>
            <a:solidFill>
              <a:schemeClr val="tx1"/>
            </a:solidFill>
          </a:ln>
        </p:spPr>
        <p:txBody>
          <a:bodyPr wrap="square" rtlCol="0">
            <a:spAutoFit/>
          </a:bodyPr>
          <a:lstStyle/>
          <a:p>
            <a:r>
              <a:rPr lang="en-US" sz="1000" b="1" u="sng" dirty="0"/>
              <a:t>CRES Clothing Closet</a:t>
            </a:r>
            <a:r>
              <a:rPr lang="en-US" sz="1000" b="1" dirty="0"/>
              <a:t>  </a:t>
            </a:r>
            <a:r>
              <a:rPr lang="en-US" sz="1000" dirty="0"/>
              <a:t>If your family is in need of any clothing items, we invite you to contact  Mrs. Miller or Ms. O’Brien to set up a time during the school day to come in and get what you need. In the event transportation and/ or timing is an issue, we have created a form which can be sent home upon request (please call the front office). When we receive the request form, we will  call your child/ children down to pick out the items requested and send them home in their backpack.</a:t>
            </a:r>
          </a:p>
        </p:txBody>
      </p:sp>
      <p:sp>
        <p:nvSpPr>
          <p:cNvPr id="7" name="TextBox 6"/>
          <p:cNvSpPr txBox="1"/>
          <p:nvPr/>
        </p:nvSpPr>
        <p:spPr>
          <a:xfrm>
            <a:off x="737419" y="650296"/>
            <a:ext cx="1944135" cy="523220"/>
          </a:xfrm>
          <a:prstGeom prst="rect">
            <a:avLst/>
          </a:prstGeom>
          <a:noFill/>
        </p:spPr>
        <p:txBody>
          <a:bodyPr wrap="square" rtlCol="0">
            <a:spAutoFit/>
          </a:bodyPr>
          <a:lstStyle/>
          <a:p>
            <a:pPr algn="ctr"/>
            <a:r>
              <a:rPr lang="en-US" sz="1400" b="1" u="sng" dirty="0">
                <a:ln w="9525">
                  <a:solidFill>
                    <a:schemeClr val="bg1"/>
                  </a:solidFill>
                  <a:prstDash val="solid"/>
                </a:ln>
                <a:effectLst>
                  <a:outerShdw blurRad="12700" dist="38100" dir="2700000" algn="tl" rotWithShape="0">
                    <a:schemeClr val="bg1">
                      <a:lumMod val="50000"/>
                    </a:schemeClr>
                  </a:outerShdw>
                </a:effectLst>
              </a:rPr>
              <a:t>Recycling</a:t>
            </a:r>
          </a:p>
          <a:p>
            <a:pPr algn="ctr"/>
            <a:endParaRPr lang="en-US" sz="1400" b="1" dirty="0">
              <a:ln w="9525">
                <a:solidFill>
                  <a:schemeClr val="bg1"/>
                </a:solidFill>
                <a:prstDash val="solid"/>
              </a:ln>
              <a:solidFill>
                <a:sysClr val="windowText" lastClr="000000"/>
              </a:solidFill>
              <a:effectLst>
                <a:outerShdw blurRad="12700" dist="38100" dir="2700000" algn="tl" rotWithShape="0">
                  <a:schemeClr val="bg1">
                    <a:lumMod val="50000"/>
                  </a:schemeClr>
                </a:outerShdw>
              </a:effectLst>
            </a:endParaRPr>
          </a:p>
        </p:txBody>
      </p:sp>
      <p:sp>
        <p:nvSpPr>
          <p:cNvPr id="11" name="TextBox 10"/>
          <p:cNvSpPr txBox="1"/>
          <p:nvPr/>
        </p:nvSpPr>
        <p:spPr>
          <a:xfrm>
            <a:off x="272865" y="3061692"/>
            <a:ext cx="3021809" cy="4339650"/>
          </a:xfrm>
          <a:prstGeom prst="rect">
            <a:avLst/>
          </a:prstGeom>
          <a:noFill/>
          <a:ln>
            <a:solidFill>
              <a:schemeClr val="tx1"/>
            </a:solidFill>
          </a:ln>
        </p:spPr>
        <p:txBody>
          <a:bodyPr wrap="square" rtlCol="0">
            <a:spAutoFit/>
          </a:bodyPr>
          <a:lstStyle/>
          <a:p>
            <a:pPr algn="ctr"/>
            <a:r>
              <a:rPr lang="en-US" sz="1400" b="1" i="1"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pitchFamily="2" charset="0"/>
              </a:rPr>
              <a:t>Cotee</a:t>
            </a:r>
            <a:r>
              <a:rPr lang="en-US" sz="1400" b="1" i="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pitchFamily="2" charset="0"/>
              </a:rPr>
              <a:t> River Elementary </a:t>
            </a:r>
          </a:p>
          <a:p>
            <a:pPr algn="ctr"/>
            <a:r>
              <a:rPr lang="en-US" sz="1400" b="1" i="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pitchFamily="2" charset="0"/>
              </a:rPr>
              <a:t>Business &amp; Community Partners</a:t>
            </a:r>
            <a:endParaRPr lang="en-US" sz="1000" b="1" i="1" dirty="0"/>
          </a:p>
          <a:p>
            <a:endParaRPr lang="en-US" sz="1000" b="1" i="1" dirty="0"/>
          </a:p>
          <a:p>
            <a:r>
              <a:rPr lang="en-US" sz="1200" i="1" dirty="0" err="1"/>
              <a:t>Achieva</a:t>
            </a:r>
            <a:r>
              <a:rPr lang="en-US" sz="1200" i="1" dirty="0"/>
              <a:t> Credit Union, Rowan Rd.	</a:t>
            </a:r>
          </a:p>
          <a:p>
            <a:r>
              <a:rPr lang="en-US" sz="1200" i="1" dirty="0"/>
              <a:t>All Children’s Hospital</a:t>
            </a:r>
          </a:p>
          <a:p>
            <a:r>
              <a:rPr lang="en-US" sz="1200" i="1" dirty="0"/>
              <a:t>GTE Finanical Credit Union</a:t>
            </a:r>
            <a:br>
              <a:rPr lang="en-US" sz="1200" i="1" dirty="0"/>
            </a:br>
            <a:r>
              <a:rPr lang="en-US" sz="1200" i="1" dirty="0"/>
              <a:t>Horace Mann Insurance	</a:t>
            </a:r>
            <a:br>
              <a:rPr lang="en-US" sz="1200" i="1" dirty="0"/>
            </a:br>
            <a:r>
              <a:rPr lang="en-US" sz="1200" i="1" dirty="0"/>
              <a:t>Kona Ice		</a:t>
            </a:r>
          </a:p>
          <a:p>
            <a:r>
              <a:rPr lang="en-US" sz="1200" i="1" dirty="0"/>
              <a:t>Madison Restaurant </a:t>
            </a:r>
            <a:br>
              <a:rPr lang="en-US" sz="1200" i="1" dirty="0"/>
            </a:br>
            <a:r>
              <a:rPr lang="en-US" sz="1200" i="1" dirty="0"/>
              <a:t>Marjorie’s Hope</a:t>
            </a:r>
          </a:p>
          <a:p>
            <a:r>
              <a:rPr lang="en-US" sz="1200" i="1" dirty="0" err="1"/>
              <a:t>Millian-Aire</a:t>
            </a:r>
            <a:r>
              <a:rPr lang="en-US" sz="1200" i="1" dirty="0"/>
              <a:t> Corp.		</a:t>
            </a:r>
          </a:p>
          <a:p>
            <a:r>
              <a:rPr lang="en-US" sz="1200" i="1" dirty="0"/>
              <a:t>Publix, River Crossing</a:t>
            </a:r>
          </a:p>
          <a:p>
            <a:r>
              <a:rPr lang="en-US" sz="1200" i="1" dirty="0" err="1"/>
              <a:t>Smitty’s</a:t>
            </a:r>
            <a:r>
              <a:rPr lang="en-US" sz="1200" i="1" dirty="0"/>
              <a:t> Mobile Detailing	</a:t>
            </a:r>
            <a:br>
              <a:rPr lang="en-US" sz="1200" i="1" dirty="0"/>
            </a:br>
            <a:r>
              <a:rPr lang="en-US" sz="1200" i="1" dirty="0"/>
              <a:t>Target #1967, Little Rd.	</a:t>
            </a:r>
          </a:p>
          <a:p>
            <a:r>
              <a:rPr lang="en-US" sz="1200" i="1" dirty="0"/>
              <a:t>Timber Greens Helping Hands</a:t>
            </a:r>
            <a:br>
              <a:rPr lang="en-US" sz="1200" i="1" dirty="0"/>
            </a:br>
            <a:r>
              <a:rPr lang="en-US" sz="1200" i="1" dirty="0"/>
              <a:t>UBS, Clearwater	</a:t>
            </a:r>
          </a:p>
          <a:p>
            <a:r>
              <a:rPr lang="en-US" sz="1200" i="1" dirty="0"/>
              <a:t>Walgreens #06886</a:t>
            </a:r>
            <a:br>
              <a:rPr lang="en-US" sz="1200" i="1" dirty="0"/>
            </a:br>
            <a:endParaRPr lang="en-US" sz="1200" b="1" i="1" dirty="0"/>
          </a:p>
          <a:p>
            <a:r>
              <a:rPr lang="en-US" sz="1200" b="1" i="1" dirty="0"/>
              <a:t>Thank you for supporting our school!  To become a CRES partner please call Ms. O’Brien at the Main Office for more information.  727-774-3002</a:t>
            </a:r>
            <a:endParaRPr lang="en-US" sz="1200" dirty="0"/>
          </a:p>
          <a:p>
            <a:endParaRPr lang="en-US" sz="1000" dirty="0"/>
          </a:p>
        </p:txBody>
      </p:sp>
      <p:pic>
        <p:nvPicPr>
          <p:cNvPr id="16" name="Picture 15"/>
          <p:cNvPicPr>
            <a:picLocks noChangeAspect="1"/>
          </p:cNvPicPr>
          <p:nvPr/>
        </p:nvPicPr>
        <p:blipFill>
          <a:blip r:embed="rId3"/>
          <a:stretch>
            <a:fillRect/>
          </a:stretch>
        </p:blipFill>
        <p:spPr>
          <a:xfrm>
            <a:off x="2080397" y="4284151"/>
            <a:ext cx="1202313" cy="1258529"/>
          </a:xfrm>
          <a:prstGeom prst="rect">
            <a:avLst/>
          </a:prstGeom>
        </p:spPr>
      </p:pic>
      <p:sp>
        <p:nvSpPr>
          <p:cNvPr id="4" name="TextBox 3">
            <a:extLst>
              <a:ext uri="{FF2B5EF4-FFF2-40B4-BE49-F238E27FC236}">
                <a16:creationId xmlns:a16="http://schemas.microsoft.com/office/drawing/2014/main" id="{F096BEFC-520F-DA49-867F-816840A5332C}"/>
              </a:ext>
            </a:extLst>
          </p:cNvPr>
          <p:cNvSpPr txBox="1"/>
          <p:nvPr/>
        </p:nvSpPr>
        <p:spPr>
          <a:xfrm>
            <a:off x="-16611599" y="4472248"/>
            <a:ext cx="9245600" cy="6771084"/>
          </a:xfrm>
          <a:prstGeom prst="rect">
            <a:avLst/>
          </a:prstGeom>
          <a:noFill/>
        </p:spPr>
        <p:txBody>
          <a:bodyPr wrap="square" rtlCol="0">
            <a:spAutoFit/>
          </a:bodyPr>
          <a:lstStyle/>
          <a:p>
            <a:pPr algn="ctr"/>
            <a:r>
              <a:rPr lang="en-US" sz="2000" b="1" dirty="0"/>
              <a:t>Out-of-Field Teaching Assignments</a:t>
            </a:r>
            <a:endParaRPr lang="en-US" sz="2000" dirty="0"/>
          </a:p>
          <a:p>
            <a:endParaRPr lang="en-US" dirty="0"/>
          </a:p>
          <a:p>
            <a:r>
              <a:rPr lang="en-US" dirty="0"/>
              <a:t>Individuals who are teaching out-of-field are certified in at least one area and are qualified to teach but are required to  take additional course work or testing to add a coverage/endorsement to their certificate. The state also requires a teacher to take coursework/</a:t>
            </a:r>
            <a:r>
              <a:rPr lang="en-US" dirty="0" err="1"/>
              <a:t>inservice</a:t>
            </a:r>
            <a:r>
              <a:rPr lang="en-US" dirty="0"/>
              <a:t> towards an English for Speakers of Other Languages (ESOL) endorsement, when the teacher is the primary language arts provider and/or reading teacher for an ESOL student.</a:t>
            </a:r>
          </a:p>
          <a:p>
            <a:r>
              <a:rPr lang="en-US" dirty="0"/>
              <a:t> </a:t>
            </a:r>
          </a:p>
          <a:p>
            <a:r>
              <a:rPr lang="en-US" dirty="0"/>
              <a:t>The following teachers have agreed to teach outside their field while completing their course work/in-service/exams: </a:t>
            </a:r>
          </a:p>
          <a:p>
            <a:endParaRPr lang="en-US" dirty="0"/>
          </a:p>
          <a:p>
            <a:r>
              <a:rPr lang="en-US" dirty="0"/>
              <a:t>Lloyd, Cameron		Exceptional Student ED K-12</a:t>
            </a:r>
          </a:p>
          <a:p>
            <a:r>
              <a:rPr lang="en-US" dirty="0"/>
              <a:t>Schaffer, Joan		Gifted Endorsement</a:t>
            </a:r>
          </a:p>
          <a:p>
            <a:r>
              <a:rPr lang="en-US" dirty="0"/>
              <a:t>Toy, Glenn		 Exceptional Student ED K-12</a:t>
            </a:r>
          </a:p>
          <a:p>
            <a:r>
              <a:rPr lang="en-US" dirty="0"/>
              <a:t> </a:t>
            </a:r>
          </a:p>
          <a:p>
            <a:r>
              <a:rPr lang="en-US" dirty="0"/>
              <a:t>The following teachers have completed their requirements, and their certificates are pending:  NA</a:t>
            </a:r>
          </a:p>
          <a:p>
            <a:endParaRPr lang="en-US" dirty="0"/>
          </a:p>
          <a:p>
            <a:r>
              <a:rPr lang="en-US" dirty="0"/>
              <a:t> The following teachers have agreed to work to obtain the ESOL endorsement: </a:t>
            </a:r>
          </a:p>
          <a:p>
            <a:endParaRPr lang="en-US" dirty="0"/>
          </a:p>
          <a:p>
            <a:r>
              <a:rPr lang="en-US" dirty="0" err="1"/>
              <a:t>Cappel</a:t>
            </a:r>
            <a:r>
              <a:rPr lang="en-US" dirty="0"/>
              <a:t>, Amanda		Cullen, Felicia			</a:t>
            </a:r>
            <a:r>
              <a:rPr lang="en-US" dirty="0" err="1"/>
              <a:t>Emert</a:t>
            </a:r>
            <a:r>
              <a:rPr lang="en-US" dirty="0"/>
              <a:t>, Catherine</a:t>
            </a:r>
          </a:p>
          <a:p>
            <a:r>
              <a:rPr lang="en-US" dirty="0"/>
              <a:t>Leonard, Kenneth		</a:t>
            </a:r>
            <a:r>
              <a:rPr lang="en-US" dirty="0" err="1"/>
              <a:t>Selvey</a:t>
            </a:r>
            <a:r>
              <a:rPr lang="en-US" dirty="0"/>
              <a:t>, Amy			</a:t>
            </a:r>
            <a:r>
              <a:rPr lang="en-US" dirty="0" err="1"/>
              <a:t>Telleri</a:t>
            </a:r>
            <a:r>
              <a:rPr lang="en-US" dirty="0"/>
              <a:t>, Katharine</a:t>
            </a:r>
          </a:p>
          <a:p>
            <a:r>
              <a:rPr lang="en-US" dirty="0" err="1"/>
              <a:t>Triana</a:t>
            </a:r>
            <a:r>
              <a:rPr lang="en-US" dirty="0"/>
              <a:t>, Melissa</a:t>
            </a:r>
          </a:p>
          <a:p>
            <a:endParaRPr lang="en-US" dirty="0"/>
          </a:p>
        </p:txBody>
      </p:sp>
      <p:sp>
        <p:nvSpPr>
          <p:cNvPr id="8" name="Rectangle 7">
            <a:extLst>
              <a:ext uri="{FF2B5EF4-FFF2-40B4-BE49-F238E27FC236}">
                <a16:creationId xmlns:a16="http://schemas.microsoft.com/office/drawing/2014/main" id="{D2DD0AB8-597D-4847-8AAA-CE4B6A8F996D}"/>
              </a:ext>
            </a:extLst>
          </p:cNvPr>
          <p:cNvSpPr/>
          <p:nvPr/>
        </p:nvSpPr>
        <p:spPr>
          <a:xfrm>
            <a:off x="3429000" y="2495096"/>
            <a:ext cx="3171667" cy="5678478"/>
          </a:xfrm>
          <a:prstGeom prst="rect">
            <a:avLst/>
          </a:prstGeom>
          <a:ln>
            <a:solidFill>
              <a:schemeClr val="tx1"/>
            </a:solidFill>
          </a:ln>
        </p:spPr>
        <p:txBody>
          <a:bodyPr wrap="square">
            <a:spAutoFit/>
          </a:bodyPr>
          <a:lstStyle/>
          <a:p>
            <a:pPr algn="ctr"/>
            <a:r>
              <a:rPr lang="en-US" sz="1100" b="1" dirty="0">
                <a:latin typeface="Times" pitchFamily="2" charset="0"/>
              </a:rPr>
              <a:t>Out-of-Field Teaching Assignments</a:t>
            </a:r>
            <a:endParaRPr lang="en-US" sz="1100" dirty="0">
              <a:latin typeface="Times" pitchFamily="2" charset="0"/>
            </a:endParaRPr>
          </a:p>
          <a:p>
            <a:endParaRPr lang="en-US" sz="1100" dirty="0">
              <a:latin typeface="Times" pitchFamily="2" charset="0"/>
            </a:endParaRPr>
          </a:p>
          <a:p>
            <a:r>
              <a:rPr lang="en-US" sz="1100" dirty="0">
                <a:latin typeface="Times" pitchFamily="2" charset="0"/>
              </a:rPr>
              <a:t>Individuals who are teaching out-of-field are certified in at least one area and are qualified to teach but are required to  take additional course work or testing to add a coverage/endorsement to their certificate. The state also requires a teacher to take coursework/</a:t>
            </a:r>
            <a:r>
              <a:rPr lang="en-US" sz="1100" dirty="0" err="1">
                <a:latin typeface="Times" pitchFamily="2" charset="0"/>
              </a:rPr>
              <a:t>inservice</a:t>
            </a:r>
            <a:r>
              <a:rPr lang="en-US" sz="1100" dirty="0">
                <a:latin typeface="Times" pitchFamily="2" charset="0"/>
              </a:rPr>
              <a:t> towards an English for Speakers of Other Languages (ESOL) endorsement, when the teacher is the primary language arts provider and/or reading teacher for an ESOL student.</a:t>
            </a:r>
          </a:p>
          <a:p>
            <a:r>
              <a:rPr lang="en-US" sz="1100" dirty="0">
                <a:latin typeface="Times" pitchFamily="2" charset="0"/>
              </a:rPr>
              <a:t> </a:t>
            </a:r>
          </a:p>
          <a:p>
            <a:r>
              <a:rPr lang="en-US" sz="1100" dirty="0">
                <a:latin typeface="Times" pitchFamily="2" charset="0"/>
              </a:rPr>
              <a:t>The following teachers have agreed to teach outside their field while completing their course work/in-service/exams: </a:t>
            </a:r>
          </a:p>
          <a:p>
            <a:endParaRPr lang="en-US" sz="1100" dirty="0">
              <a:latin typeface="Times" pitchFamily="2" charset="0"/>
            </a:endParaRPr>
          </a:p>
          <a:p>
            <a:r>
              <a:rPr lang="en-US" sz="1100" dirty="0">
                <a:latin typeface="Times" pitchFamily="2" charset="0"/>
              </a:rPr>
              <a:t>Lloyd, Cameron     Exceptional Student ED K-12</a:t>
            </a:r>
          </a:p>
          <a:p>
            <a:r>
              <a:rPr lang="en-US" sz="1100" dirty="0">
                <a:latin typeface="Times" pitchFamily="2" charset="0"/>
              </a:rPr>
              <a:t>Schaffer, Joan	     Gifted Endorsement</a:t>
            </a:r>
          </a:p>
          <a:p>
            <a:r>
              <a:rPr lang="en-US" sz="1100" dirty="0">
                <a:latin typeface="Times" pitchFamily="2" charset="0"/>
              </a:rPr>
              <a:t>Toy, Glenn	     Exceptional Student ED K-12</a:t>
            </a:r>
          </a:p>
          <a:p>
            <a:r>
              <a:rPr lang="en-US" sz="1100" dirty="0">
                <a:latin typeface="Times" pitchFamily="2" charset="0"/>
              </a:rPr>
              <a:t> </a:t>
            </a:r>
          </a:p>
          <a:p>
            <a:r>
              <a:rPr lang="en-US" sz="1100" dirty="0">
                <a:latin typeface="Times" pitchFamily="2" charset="0"/>
              </a:rPr>
              <a:t>The following teachers have completed their requirements, and their certificates are pending:  NA</a:t>
            </a:r>
          </a:p>
          <a:p>
            <a:endParaRPr lang="en-US" sz="1100" dirty="0">
              <a:latin typeface="Times" pitchFamily="2" charset="0"/>
            </a:endParaRPr>
          </a:p>
          <a:p>
            <a:r>
              <a:rPr lang="en-US" sz="1100" dirty="0">
                <a:latin typeface="Times" pitchFamily="2" charset="0"/>
              </a:rPr>
              <a:t> The following teachers have agreed to work to obtain the ESOL endorsement: </a:t>
            </a:r>
          </a:p>
          <a:p>
            <a:endParaRPr lang="en-US" sz="1100" dirty="0">
              <a:latin typeface="Times" pitchFamily="2" charset="0"/>
            </a:endParaRPr>
          </a:p>
          <a:p>
            <a:r>
              <a:rPr lang="en-US" sz="1100" dirty="0" err="1">
                <a:latin typeface="Times" pitchFamily="2" charset="0"/>
              </a:rPr>
              <a:t>Cappel</a:t>
            </a:r>
            <a:r>
              <a:rPr lang="en-US" sz="1100" dirty="0">
                <a:latin typeface="Times" pitchFamily="2" charset="0"/>
              </a:rPr>
              <a:t>, Amanda</a:t>
            </a:r>
          </a:p>
          <a:p>
            <a:r>
              <a:rPr lang="en-US" sz="1100" dirty="0">
                <a:latin typeface="Times" pitchFamily="2" charset="0"/>
              </a:rPr>
              <a:t>Cullen, Felicia	</a:t>
            </a:r>
          </a:p>
          <a:p>
            <a:r>
              <a:rPr lang="en-US" sz="1100" dirty="0" err="1">
                <a:latin typeface="Times" pitchFamily="2" charset="0"/>
              </a:rPr>
              <a:t>Emert</a:t>
            </a:r>
            <a:r>
              <a:rPr lang="en-US" sz="1100" dirty="0">
                <a:latin typeface="Times" pitchFamily="2" charset="0"/>
              </a:rPr>
              <a:t>, Catherine		</a:t>
            </a:r>
          </a:p>
          <a:p>
            <a:r>
              <a:rPr lang="en-US" sz="1100" dirty="0" err="1">
                <a:latin typeface="Times" pitchFamily="2" charset="0"/>
              </a:rPr>
              <a:t>Telleri</a:t>
            </a:r>
            <a:r>
              <a:rPr lang="en-US" sz="1100" dirty="0">
                <a:latin typeface="Times" pitchFamily="2" charset="0"/>
              </a:rPr>
              <a:t>, Katharine</a:t>
            </a:r>
          </a:p>
          <a:p>
            <a:r>
              <a:rPr lang="en-US" sz="1100" dirty="0" err="1">
                <a:latin typeface="Times" pitchFamily="2" charset="0"/>
              </a:rPr>
              <a:t>Triana</a:t>
            </a:r>
            <a:r>
              <a:rPr lang="en-US" sz="1100" dirty="0">
                <a:latin typeface="Times" pitchFamily="2" charset="0"/>
              </a:rPr>
              <a:t>, Melissa</a:t>
            </a:r>
          </a:p>
          <a:p>
            <a:r>
              <a:rPr lang="en-US" sz="1100" dirty="0" err="1">
                <a:latin typeface="Times" pitchFamily="2" charset="0"/>
              </a:rPr>
              <a:t>Selvey</a:t>
            </a:r>
            <a:r>
              <a:rPr lang="en-US" sz="1100" dirty="0">
                <a:latin typeface="Times" pitchFamily="2" charset="0"/>
              </a:rPr>
              <a:t>, Amy</a:t>
            </a:r>
          </a:p>
        </p:txBody>
      </p:sp>
      <p:pic>
        <p:nvPicPr>
          <p:cNvPr id="10" name="Picture 9" descr="A picture containing shape&#10;&#10;Description automatically generated">
            <a:extLst>
              <a:ext uri="{FF2B5EF4-FFF2-40B4-BE49-F238E27FC236}">
                <a16:creationId xmlns:a16="http://schemas.microsoft.com/office/drawing/2014/main" id="{475C2855-734E-EC48-83CA-5150408EEF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9259065" flipV="1">
            <a:off x="1028642" y="7551285"/>
            <a:ext cx="1299947" cy="1228857"/>
          </a:xfrm>
          <a:prstGeom prst="rect">
            <a:avLst/>
          </a:prstGeom>
        </p:spPr>
      </p:pic>
    </p:spTree>
    <p:extLst>
      <p:ext uri="{BB962C8B-B14F-4D97-AF65-F5344CB8AC3E}">
        <p14:creationId xmlns:p14="http://schemas.microsoft.com/office/powerpoint/2010/main" val="8557164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488" y="486834"/>
            <a:ext cx="6145443" cy="1740977"/>
          </a:xfrm>
        </p:spPr>
        <p:txBody>
          <a:bodyPr/>
          <a:lstStyle/>
          <a:p>
            <a:endParaRPr lang="en-US"/>
          </a:p>
        </p:txBody>
      </p:sp>
      <p:sp>
        <p:nvSpPr>
          <p:cNvPr id="3" name="Content Placeholder 2"/>
          <p:cNvSpPr>
            <a:spLocks noGrp="1"/>
          </p:cNvSpPr>
          <p:nvPr>
            <p:ph idx="1"/>
          </p:nvPr>
        </p:nvSpPr>
        <p:spPr>
          <a:xfrm>
            <a:off x="471489" y="2434167"/>
            <a:ext cx="5513676" cy="1223433"/>
          </a:xfrm>
        </p:spPr>
        <p:txBody>
          <a:bodyPr/>
          <a:lstStyle/>
          <a:p>
            <a:endParaRPr lang="en-US" dirty="0"/>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136" y="270448"/>
            <a:ext cx="6213762" cy="3829079"/>
          </a:xfrm>
          <a:prstGeom prst="rect">
            <a:avLst/>
          </a:prstGeom>
          <a:ln>
            <a:solidFill>
              <a:schemeClr val="tx1"/>
            </a:solidFill>
          </a:ln>
        </p:spPr>
      </p:pic>
      <p:sp>
        <p:nvSpPr>
          <p:cNvPr id="5" name="TextBox 4"/>
          <p:cNvSpPr txBox="1"/>
          <p:nvPr/>
        </p:nvSpPr>
        <p:spPr>
          <a:xfrm>
            <a:off x="403169" y="4541453"/>
            <a:ext cx="6213762" cy="923330"/>
          </a:xfrm>
          <a:prstGeom prst="rect">
            <a:avLst/>
          </a:prstGeom>
          <a:noFill/>
          <a:ln>
            <a:solidFill>
              <a:schemeClr val="tx1"/>
            </a:solidFill>
          </a:ln>
        </p:spPr>
        <p:txBody>
          <a:bodyPr wrap="square" rtlCol="0">
            <a:spAutoFit/>
          </a:bodyPr>
          <a:lstStyle/>
          <a:p>
            <a:r>
              <a:rPr lang="en-US" b="1" dirty="0"/>
              <a:t>IRLA School Pace</a:t>
            </a:r>
            <a:r>
              <a:rPr lang="en-US" dirty="0"/>
              <a:t> - </a:t>
            </a:r>
            <a:r>
              <a:rPr lang="en-US" b="1" dirty="0"/>
              <a:t>IRLA School Pace</a:t>
            </a:r>
            <a:r>
              <a:rPr lang="en-US" dirty="0"/>
              <a:t> - This allows scholars access to their current color reading level from a device. IRLA School Pace (can gain access through their </a:t>
            </a:r>
            <a:r>
              <a:rPr lang="en-US" dirty="0" err="1"/>
              <a:t>myPascoConnect</a:t>
            </a:r>
            <a:r>
              <a:rPr lang="en-US" dirty="0"/>
              <a:t> account).  </a:t>
            </a:r>
          </a:p>
        </p:txBody>
      </p:sp>
      <p:pic>
        <p:nvPicPr>
          <p:cNvPr id="6" name="Picture 5"/>
          <p:cNvPicPr>
            <a:picLocks noChangeAspect="1"/>
          </p:cNvPicPr>
          <p:nvPr/>
        </p:nvPicPr>
        <p:blipFill>
          <a:blip r:embed="rId3"/>
          <a:stretch>
            <a:fillRect/>
          </a:stretch>
        </p:blipFill>
        <p:spPr>
          <a:xfrm>
            <a:off x="2793076" y="3659599"/>
            <a:ext cx="1658274" cy="881855"/>
          </a:xfrm>
          <a:prstGeom prst="rect">
            <a:avLst/>
          </a:prstGeom>
        </p:spPr>
      </p:pic>
      <p:sp>
        <p:nvSpPr>
          <p:cNvPr id="9" name="TextBox 8">
            <a:extLst>
              <a:ext uri="{FF2B5EF4-FFF2-40B4-BE49-F238E27FC236}">
                <a16:creationId xmlns:a16="http://schemas.microsoft.com/office/drawing/2014/main" id="{4A958145-E686-014C-9C9B-BE117375A10E}"/>
              </a:ext>
            </a:extLst>
          </p:cNvPr>
          <p:cNvSpPr txBox="1"/>
          <p:nvPr/>
        </p:nvSpPr>
        <p:spPr>
          <a:xfrm>
            <a:off x="416868" y="5971243"/>
            <a:ext cx="6017799" cy="2154436"/>
          </a:xfrm>
          <a:prstGeom prst="rect">
            <a:avLst/>
          </a:prstGeom>
          <a:noFill/>
          <a:ln>
            <a:solidFill>
              <a:schemeClr val="tx1"/>
            </a:solidFill>
          </a:ln>
        </p:spPr>
        <p:txBody>
          <a:bodyPr wrap="square" rtlCol="0">
            <a:spAutoFit/>
          </a:bodyPr>
          <a:lstStyle/>
          <a:p>
            <a:endParaRPr lang="en-US" sz="1400" b="1" dirty="0">
              <a:latin typeface="Times" pitchFamily="2" charset="0"/>
            </a:endParaRPr>
          </a:p>
          <a:p>
            <a:pPr algn="r"/>
            <a:endParaRPr lang="en-US" sz="1400" b="1" dirty="0">
              <a:latin typeface="Times" pitchFamily="2" charset="0"/>
            </a:endParaRPr>
          </a:p>
          <a:p>
            <a:endParaRPr lang="en-US" sz="1400" b="1" dirty="0">
              <a:latin typeface="Times" pitchFamily="2" charset="0"/>
            </a:endParaRPr>
          </a:p>
          <a:p>
            <a:endParaRPr lang="en-US" sz="1400" b="1" dirty="0">
              <a:latin typeface="Times" pitchFamily="2" charset="0"/>
            </a:endParaRPr>
          </a:p>
          <a:p>
            <a:endParaRPr lang="en-US" sz="1400" b="1" dirty="0">
              <a:latin typeface="Times" pitchFamily="2" charset="0"/>
            </a:endParaRPr>
          </a:p>
          <a:p>
            <a:endParaRPr lang="en-US" sz="1400" b="1" dirty="0">
              <a:latin typeface="Times" pitchFamily="2" charset="0"/>
            </a:endParaRPr>
          </a:p>
          <a:p>
            <a:r>
              <a:rPr lang="en-US" sz="1400" b="1" dirty="0">
                <a:latin typeface="Times" pitchFamily="2" charset="0"/>
              </a:rPr>
              <a:t>Volunteers Needed  - </a:t>
            </a:r>
            <a:r>
              <a:rPr lang="en-US" sz="1200" dirty="0">
                <a:latin typeface="Times" pitchFamily="2" charset="0"/>
              </a:rPr>
              <a:t>We are still able to  have volunteers to assist the following ways: come in and help in the Media Center,  read with children via Zoom, help in the clothing closet, ask teachers for things that you could do from home.  Once COVID-19 guidelines are modified  we will be able to have volunteers back in our classrooms working with children. </a:t>
            </a:r>
            <a:endParaRPr lang="en-US" sz="1200" b="1" dirty="0">
              <a:latin typeface="Times" pitchFamily="2" charset="0"/>
            </a:endParaRPr>
          </a:p>
        </p:txBody>
      </p:sp>
      <p:pic>
        <p:nvPicPr>
          <p:cNvPr id="10" name="Picture 9">
            <a:extLst>
              <a:ext uri="{FF2B5EF4-FFF2-40B4-BE49-F238E27FC236}">
                <a16:creationId xmlns:a16="http://schemas.microsoft.com/office/drawing/2014/main" id="{C6C8AC6E-290D-D749-A5B5-B3F559126EAA}"/>
              </a:ext>
            </a:extLst>
          </p:cNvPr>
          <p:cNvPicPr>
            <a:picLocks noChangeAspect="1"/>
          </p:cNvPicPr>
          <p:nvPr/>
        </p:nvPicPr>
        <p:blipFill>
          <a:blip r:embed="rId4"/>
          <a:stretch>
            <a:fillRect/>
          </a:stretch>
        </p:blipFill>
        <p:spPr>
          <a:xfrm>
            <a:off x="2286000" y="5971243"/>
            <a:ext cx="1143000" cy="1371600"/>
          </a:xfrm>
          <a:prstGeom prst="rect">
            <a:avLst/>
          </a:prstGeom>
        </p:spPr>
      </p:pic>
    </p:spTree>
    <p:extLst>
      <p:ext uri="{BB962C8B-B14F-4D97-AF65-F5344CB8AC3E}">
        <p14:creationId xmlns:p14="http://schemas.microsoft.com/office/powerpoint/2010/main" val="8867899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672FD-613D-7E47-9C70-07EF633EB647}"/>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B144AFF9-1621-1948-8B84-81C56E60677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16200000">
            <a:off x="1014373" y="-255395"/>
            <a:ext cx="4934256" cy="6418705"/>
          </a:xfrm>
          <a:ln>
            <a:solidFill>
              <a:schemeClr val="tx1"/>
            </a:solidFill>
          </a:ln>
        </p:spPr>
      </p:pic>
      <p:sp>
        <p:nvSpPr>
          <p:cNvPr id="3" name="TextBox 2">
            <a:extLst>
              <a:ext uri="{FF2B5EF4-FFF2-40B4-BE49-F238E27FC236}">
                <a16:creationId xmlns:a16="http://schemas.microsoft.com/office/drawing/2014/main" id="{A3D338C6-556A-C444-ABAB-CCB81494BC6F}"/>
              </a:ext>
            </a:extLst>
          </p:cNvPr>
          <p:cNvSpPr txBox="1"/>
          <p:nvPr/>
        </p:nvSpPr>
        <p:spPr>
          <a:xfrm>
            <a:off x="272145" y="5540828"/>
            <a:ext cx="3156855" cy="900246"/>
          </a:xfrm>
          <a:prstGeom prst="rect">
            <a:avLst/>
          </a:prstGeom>
          <a:noFill/>
          <a:ln w="28575">
            <a:solidFill>
              <a:schemeClr val="tx1"/>
            </a:solidFill>
            <a:prstDash val="sysDash"/>
          </a:ln>
        </p:spPr>
        <p:txBody>
          <a:bodyPr wrap="square" rtlCol="0">
            <a:spAutoFit/>
          </a:bodyPr>
          <a:lstStyle/>
          <a:p>
            <a:r>
              <a:rPr lang="en-US" sz="1050" b="1" dirty="0">
                <a:latin typeface="Times" pitchFamily="2" charset="0"/>
              </a:rPr>
              <a:t>Friendly Reminders </a:t>
            </a:r>
            <a:r>
              <a:rPr lang="en-US" sz="1050" dirty="0">
                <a:latin typeface="Times" pitchFamily="2" charset="0"/>
              </a:rPr>
              <a:t>– Please send</a:t>
            </a:r>
          </a:p>
          <a:p>
            <a:r>
              <a:rPr lang="en-US" sz="1050" dirty="0">
                <a:latin typeface="Times" pitchFamily="2" charset="0"/>
              </a:rPr>
              <a:t>change of clothes to keep in your child’s</a:t>
            </a:r>
          </a:p>
          <a:p>
            <a:r>
              <a:rPr lang="en-US" sz="1050" dirty="0">
                <a:latin typeface="Times" pitchFamily="2" charset="0"/>
              </a:rPr>
              <a:t> backpack.  Also, if your child is missing a jacket or sweeter, please have them check our lost and found in the front office hallway.  </a:t>
            </a:r>
          </a:p>
        </p:txBody>
      </p:sp>
      <p:pic>
        <p:nvPicPr>
          <p:cNvPr id="4" name="Picture 3">
            <a:extLst>
              <a:ext uri="{FF2B5EF4-FFF2-40B4-BE49-F238E27FC236}">
                <a16:creationId xmlns:a16="http://schemas.microsoft.com/office/drawing/2014/main" id="{C1BA4B58-D379-114F-9A93-738658E682F6}"/>
              </a:ext>
            </a:extLst>
          </p:cNvPr>
          <p:cNvPicPr>
            <a:picLocks noChangeAspect="1"/>
          </p:cNvPicPr>
          <p:nvPr/>
        </p:nvPicPr>
        <p:blipFill>
          <a:blip r:embed="rId3"/>
          <a:stretch>
            <a:fillRect/>
          </a:stretch>
        </p:blipFill>
        <p:spPr>
          <a:xfrm>
            <a:off x="2768600" y="5555001"/>
            <a:ext cx="486229" cy="357074"/>
          </a:xfrm>
          <a:prstGeom prst="rect">
            <a:avLst/>
          </a:prstGeom>
        </p:spPr>
      </p:pic>
      <p:sp>
        <p:nvSpPr>
          <p:cNvPr id="8" name="TextBox 7">
            <a:extLst>
              <a:ext uri="{FF2B5EF4-FFF2-40B4-BE49-F238E27FC236}">
                <a16:creationId xmlns:a16="http://schemas.microsoft.com/office/drawing/2014/main" id="{2667B7E4-2A2E-D54A-BD30-FA9740ACE8C6}"/>
              </a:ext>
            </a:extLst>
          </p:cNvPr>
          <p:cNvSpPr txBox="1"/>
          <p:nvPr/>
        </p:nvSpPr>
        <p:spPr>
          <a:xfrm>
            <a:off x="3533998" y="5555000"/>
            <a:ext cx="3156856" cy="3139321"/>
          </a:xfrm>
          <a:prstGeom prst="rect">
            <a:avLst/>
          </a:prstGeom>
          <a:noFill/>
          <a:ln>
            <a:solidFill>
              <a:schemeClr val="tx1"/>
            </a:solidFill>
          </a:ln>
        </p:spPr>
        <p:txBody>
          <a:bodyPr wrap="square" rtlCol="0">
            <a:spAutoFit/>
          </a:bodyPr>
          <a:lstStyle/>
          <a:p>
            <a:r>
              <a:rPr lang="en-US" sz="1100" b="1" dirty="0">
                <a:latin typeface="Times" pitchFamily="2" charset="0"/>
              </a:rPr>
              <a:t>World’s Finest Chocolate Fundraiser – </a:t>
            </a:r>
            <a:r>
              <a:rPr lang="en-US" sz="1100" dirty="0">
                <a:latin typeface="Times" pitchFamily="2" charset="0"/>
              </a:rPr>
              <a:t>February 24</a:t>
            </a:r>
            <a:r>
              <a:rPr lang="en-US" sz="1100" baseline="30000" dirty="0">
                <a:latin typeface="Times" pitchFamily="2" charset="0"/>
              </a:rPr>
              <a:t>th</a:t>
            </a:r>
            <a:r>
              <a:rPr lang="en-US" sz="1100" dirty="0">
                <a:latin typeface="Times" pitchFamily="2" charset="0"/>
              </a:rPr>
              <a:t> CRES  will be kicking off our chocolate fundraiser with World’s Finest Chocolates, watch for the permission slip to come home that afternoon.  Return slip completed by parent/guardian on the 25</a:t>
            </a:r>
            <a:r>
              <a:rPr lang="en-US" sz="1100" baseline="30000" dirty="0">
                <a:latin typeface="Times" pitchFamily="2" charset="0"/>
              </a:rPr>
              <a:t>th</a:t>
            </a:r>
            <a:r>
              <a:rPr lang="en-US" sz="1100" dirty="0">
                <a:latin typeface="Times" pitchFamily="2" charset="0"/>
              </a:rPr>
              <a:t> and you will receive a lanyard and  Coop collectible.  Chocolates will be $1.00 per bar with 60 bars per box.  On the permission slip it will have all the details of prizes.  All monies must be returned before getting another box.  No returning of unsold boxes.  All monies is due in by March 10</a:t>
            </a:r>
            <a:r>
              <a:rPr lang="en-US" sz="1100" baseline="30000" dirty="0">
                <a:latin typeface="Times" pitchFamily="2" charset="0"/>
              </a:rPr>
              <a:t>th</a:t>
            </a:r>
            <a:r>
              <a:rPr lang="en-US" sz="1100" dirty="0">
                <a:latin typeface="Times" pitchFamily="2" charset="0"/>
              </a:rPr>
              <a:t>.</a:t>
            </a:r>
            <a:endParaRPr lang="en-US" sz="1100" b="1" dirty="0">
              <a:latin typeface="Times" pitchFamily="2" charset="0"/>
            </a:endParaRPr>
          </a:p>
          <a:p>
            <a:endParaRPr lang="en-US" sz="1100" b="1" dirty="0">
              <a:latin typeface="Times" pitchFamily="2" charset="0"/>
            </a:endParaRPr>
          </a:p>
          <a:p>
            <a:endParaRPr lang="en-US" sz="1100" b="1" dirty="0">
              <a:latin typeface="Times" pitchFamily="2" charset="0"/>
            </a:endParaRPr>
          </a:p>
          <a:p>
            <a:endParaRPr lang="en-US" sz="1100" b="1" dirty="0">
              <a:latin typeface="Times" pitchFamily="2" charset="0"/>
            </a:endParaRPr>
          </a:p>
          <a:p>
            <a:endParaRPr lang="en-US" sz="1100" b="1" dirty="0">
              <a:latin typeface="Times" pitchFamily="2" charset="0"/>
            </a:endParaRPr>
          </a:p>
          <a:p>
            <a:endParaRPr lang="en-US" sz="1100" b="1" dirty="0">
              <a:latin typeface="Times" pitchFamily="2" charset="0"/>
            </a:endParaRPr>
          </a:p>
          <a:p>
            <a:endParaRPr lang="en-US" sz="1100" b="1" dirty="0">
              <a:latin typeface="Times" pitchFamily="2" charset="0"/>
            </a:endParaRPr>
          </a:p>
          <a:p>
            <a:endParaRPr lang="en-US" sz="1100" b="1" dirty="0">
              <a:latin typeface="Times" pitchFamily="2" charset="0"/>
            </a:endParaRPr>
          </a:p>
        </p:txBody>
      </p:sp>
      <p:sp>
        <p:nvSpPr>
          <p:cNvPr id="9" name="TextBox 8">
            <a:extLst>
              <a:ext uri="{FF2B5EF4-FFF2-40B4-BE49-F238E27FC236}">
                <a16:creationId xmlns:a16="http://schemas.microsoft.com/office/drawing/2014/main" id="{6C067136-9DCB-B744-8BC2-FFBB88E689CF}"/>
              </a:ext>
            </a:extLst>
          </p:cNvPr>
          <p:cNvSpPr txBox="1"/>
          <p:nvPr/>
        </p:nvSpPr>
        <p:spPr>
          <a:xfrm>
            <a:off x="272144" y="6901543"/>
            <a:ext cx="3156856" cy="1800493"/>
          </a:xfrm>
          <a:prstGeom prst="rect">
            <a:avLst/>
          </a:prstGeom>
          <a:noFill/>
          <a:ln>
            <a:solidFill>
              <a:schemeClr val="tx1"/>
            </a:solidFill>
          </a:ln>
        </p:spPr>
        <p:txBody>
          <a:bodyPr wrap="square" rtlCol="0">
            <a:spAutoFit/>
          </a:bodyPr>
          <a:lstStyle/>
          <a:p>
            <a:r>
              <a:rPr lang="en-US" sz="1200" b="1" dirty="0">
                <a:latin typeface="Times" pitchFamily="2" charset="0"/>
              </a:rPr>
              <a:t>Scholar Absence – </a:t>
            </a:r>
            <a:r>
              <a:rPr lang="en-US" sz="1100" dirty="0">
                <a:latin typeface="Times" pitchFamily="2" charset="0"/>
              </a:rPr>
              <a:t>It shall be the responsibility of </a:t>
            </a:r>
          </a:p>
          <a:p>
            <a:r>
              <a:rPr lang="en-US" sz="1100" dirty="0">
                <a:latin typeface="Times" pitchFamily="2" charset="0"/>
              </a:rPr>
              <a:t>each parent/guardian to notify &amp; justify the absence</a:t>
            </a:r>
          </a:p>
          <a:p>
            <a:r>
              <a:rPr lang="en-US" sz="1100" dirty="0">
                <a:latin typeface="Times" pitchFamily="2" charset="0"/>
              </a:rPr>
              <a:t>of his/her scholar.  Parent/guardian are encouraged to telephone the school during a scholar’s absence and request assignments if the absence is anticipated to be two or more days. </a:t>
            </a:r>
          </a:p>
          <a:p>
            <a:r>
              <a:rPr lang="en-US" sz="1100" dirty="0">
                <a:latin typeface="Times" pitchFamily="2" charset="0"/>
              </a:rPr>
              <a:t>Upon the scholar’s return the parent/guardian must provide written justification for their scholar’s absence.  Failure to do so within three (3) days will cause the absence to be recorded as  “unexcused”.  </a:t>
            </a:r>
          </a:p>
        </p:txBody>
      </p:sp>
      <p:pic>
        <p:nvPicPr>
          <p:cNvPr id="10" name="Picture 9">
            <a:extLst>
              <a:ext uri="{FF2B5EF4-FFF2-40B4-BE49-F238E27FC236}">
                <a16:creationId xmlns:a16="http://schemas.microsoft.com/office/drawing/2014/main" id="{E2726F8F-A6C5-FD4D-A766-DE88F1EE497E}"/>
              </a:ext>
            </a:extLst>
          </p:cNvPr>
          <p:cNvPicPr>
            <a:picLocks noChangeAspect="1"/>
          </p:cNvPicPr>
          <p:nvPr/>
        </p:nvPicPr>
        <p:blipFill>
          <a:blip r:embed="rId4"/>
          <a:stretch>
            <a:fillRect/>
          </a:stretch>
        </p:blipFill>
        <p:spPr>
          <a:xfrm>
            <a:off x="5112426" y="7470584"/>
            <a:ext cx="1361623" cy="1223737"/>
          </a:xfrm>
          <a:prstGeom prst="rect">
            <a:avLst/>
          </a:prstGeom>
        </p:spPr>
      </p:pic>
    </p:spTree>
    <p:extLst>
      <p:ext uri="{BB962C8B-B14F-4D97-AF65-F5344CB8AC3E}">
        <p14:creationId xmlns:p14="http://schemas.microsoft.com/office/powerpoint/2010/main" val="13023255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EBD7B-49DF-024C-A450-4BC601A2A8BC}"/>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20D47424-E1C5-3048-B661-D524AFB4350A}"/>
              </a:ext>
            </a:extLst>
          </p:cNvPr>
          <p:cNvSpPr>
            <a:spLocks noGrp="1"/>
          </p:cNvSpPr>
          <p:nvPr>
            <p:ph idx="1"/>
          </p:nvPr>
        </p:nvSpPr>
        <p:spPr/>
        <p:txBody>
          <a:bodyPr/>
          <a:lstStyle/>
          <a:p>
            <a:endParaRPr lang="en-US"/>
          </a:p>
        </p:txBody>
      </p:sp>
      <p:cxnSp>
        <p:nvCxnSpPr>
          <p:cNvPr id="4" name="Straight Connector 3">
            <a:extLst>
              <a:ext uri="{FF2B5EF4-FFF2-40B4-BE49-F238E27FC236}">
                <a16:creationId xmlns:a16="http://schemas.microsoft.com/office/drawing/2014/main" id="{FCD3A7D1-A588-3144-BE4E-0371FF458DCA}"/>
              </a:ext>
            </a:extLst>
          </p:cNvPr>
          <p:cNvCxnSpPr/>
          <p:nvPr/>
        </p:nvCxnSpPr>
        <p:spPr>
          <a:xfrm>
            <a:off x="284150" y="1402481"/>
            <a:ext cx="6315075" cy="0"/>
          </a:xfrm>
          <a:prstGeom prst="line">
            <a:avLst/>
          </a:prstGeom>
          <a:ln w="34925" cmpd="dbl">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B3F10BCA-25E0-9347-863D-DD2E7B26AD1A}"/>
              </a:ext>
            </a:extLst>
          </p:cNvPr>
          <p:cNvSpPr/>
          <p:nvPr/>
        </p:nvSpPr>
        <p:spPr>
          <a:xfrm>
            <a:off x="292149" y="1520592"/>
            <a:ext cx="3089783" cy="2959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endParaRPr lang="en-US"/>
          </a:p>
        </p:txBody>
      </p:sp>
      <p:sp>
        <p:nvSpPr>
          <p:cNvPr id="6" name="Rectangle 5">
            <a:extLst>
              <a:ext uri="{FF2B5EF4-FFF2-40B4-BE49-F238E27FC236}">
                <a16:creationId xmlns:a16="http://schemas.microsoft.com/office/drawing/2014/main" id="{8A2BE30D-338C-7240-BFD6-E64F4CAAE199}"/>
              </a:ext>
            </a:extLst>
          </p:cNvPr>
          <p:cNvSpPr/>
          <p:nvPr/>
        </p:nvSpPr>
        <p:spPr>
          <a:xfrm>
            <a:off x="3457498" y="1515076"/>
            <a:ext cx="3089783" cy="424691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endParaRPr lang="en-US"/>
          </a:p>
        </p:txBody>
      </p:sp>
      <p:sp>
        <p:nvSpPr>
          <p:cNvPr id="7" name="TextBox 6">
            <a:extLst>
              <a:ext uri="{FF2B5EF4-FFF2-40B4-BE49-F238E27FC236}">
                <a16:creationId xmlns:a16="http://schemas.microsoft.com/office/drawing/2014/main" id="{9968C3CD-F329-AC4F-BEB9-DFE84544C236}"/>
              </a:ext>
            </a:extLst>
          </p:cNvPr>
          <p:cNvSpPr txBox="1"/>
          <p:nvPr/>
        </p:nvSpPr>
        <p:spPr>
          <a:xfrm>
            <a:off x="431045" y="2545578"/>
            <a:ext cx="184731" cy="600164"/>
          </a:xfrm>
          <a:prstGeom prst="rect">
            <a:avLst/>
          </a:prstGeom>
          <a:noFill/>
        </p:spPr>
        <p:txBody>
          <a:bodyPr wrap="none" rtlCol="0">
            <a:spAutoFit/>
          </a:bodyPr>
          <a:lstStyle/>
          <a:p>
            <a:endParaRPr lang="en-US" sz="800" dirty="0">
              <a:latin typeface="Arial" panose="020B0604020202020204" pitchFamily="34" charset="0"/>
              <a:cs typeface="Arial" panose="020B0604020202020204" pitchFamily="34" charset="0"/>
            </a:endParaRPr>
          </a:p>
          <a:p>
            <a:endParaRPr lang="en-US" sz="800" dirty="0">
              <a:latin typeface="Arial" panose="020B0604020202020204" pitchFamily="34" charset="0"/>
              <a:cs typeface="Arial" panose="020B0604020202020204" pitchFamily="34" charset="0"/>
            </a:endParaRPr>
          </a:p>
          <a:p>
            <a:endParaRPr lang="en-US" sz="800" dirty="0">
              <a:latin typeface="Arial" panose="020B0604020202020204" pitchFamily="34" charset="0"/>
              <a:cs typeface="Arial" panose="020B0604020202020204" pitchFamily="34" charset="0"/>
            </a:endParaRPr>
          </a:p>
          <a:p>
            <a:endParaRPr lang="en-US" sz="900" dirty="0">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D41C6E09-772D-714D-943F-1617661C1278}"/>
              </a:ext>
            </a:extLst>
          </p:cNvPr>
          <p:cNvSpPr/>
          <p:nvPr/>
        </p:nvSpPr>
        <p:spPr>
          <a:xfrm>
            <a:off x="272866" y="5899209"/>
            <a:ext cx="3089783" cy="2959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endParaRPr lang="en-US"/>
          </a:p>
        </p:txBody>
      </p:sp>
      <p:sp>
        <p:nvSpPr>
          <p:cNvPr id="9" name="Rectangle 8">
            <a:extLst>
              <a:ext uri="{FF2B5EF4-FFF2-40B4-BE49-F238E27FC236}">
                <a16:creationId xmlns:a16="http://schemas.microsoft.com/office/drawing/2014/main" id="{0AAA78DB-D043-624B-BD42-A49C71D395A8}"/>
              </a:ext>
            </a:extLst>
          </p:cNvPr>
          <p:cNvSpPr/>
          <p:nvPr/>
        </p:nvSpPr>
        <p:spPr>
          <a:xfrm>
            <a:off x="3509441" y="5899209"/>
            <a:ext cx="3089783" cy="2959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endParaRPr lang="en-US"/>
          </a:p>
        </p:txBody>
      </p:sp>
      <p:sp>
        <p:nvSpPr>
          <p:cNvPr id="10" name="Rectangle 9">
            <a:extLst>
              <a:ext uri="{FF2B5EF4-FFF2-40B4-BE49-F238E27FC236}">
                <a16:creationId xmlns:a16="http://schemas.microsoft.com/office/drawing/2014/main" id="{0E168903-F96C-FA46-9B23-AE67FCFC9A0B}"/>
              </a:ext>
            </a:extLst>
          </p:cNvPr>
          <p:cNvSpPr/>
          <p:nvPr/>
        </p:nvSpPr>
        <p:spPr>
          <a:xfrm>
            <a:off x="292150" y="4597902"/>
            <a:ext cx="3070500" cy="116410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endParaRPr lang="en-US"/>
          </a:p>
        </p:txBody>
      </p:sp>
      <p:sp>
        <p:nvSpPr>
          <p:cNvPr id="11" name="TextBox 10">
            <a:extLst>
              <a:ext uri="{FF2B5EF4-FFF2-40B4-BE49-F238E27FC236}">
                <a16:creationId xmlns:a16="http://schemas.microsoft.com/office/drawing/2014/main" id="{0ACF20B5-B33E-864B-83F7-5DE78E017F0A}"/>
              </a:ext>
            </a:extLst>
          </p:cNvPr>
          <p:cNvSpPr txBox="1"/>
          <p:nvPr/>
        </p:nvSpPr>
        <p:spPr>
          <a:xfrm>
            <a:off x="892879" y="1136842"/>
            <a:ext cx="1268296" cy="276999"/>
          </a:xfrm>
          <a:prstGeom prst="rect">
            <a:avLst/>
          </a:prstGeom>
          <a:noFill/>
        </p:spPr>
        <p:txBody>
          <a:bodyPr wrap="none" rtlCol="0">
            <a:spAutoFit/>
          </a:bodyPr>
          <a:lstStyle/>
          <a:p>
            <a:r>
              <a:rPr lang="en-US" sz="1200" b="1" dirty="0">
                <a:latin typeface="Arial" panose="020B0604020202020204" pitchFamily="34" charset="0"/>
                <a:cs typeface="Arial" panose="020B0604020202020204" pitchFamily="34" charset="0"/>
              </a:rPr>
              <a:t>February 2021 </a:t>
            </a:r>
          </a:p>
        </p:txBody>
      </p:sp>
      <p:pic>
        <p:nvPicPr>
          <p:cNvPr id="12" name="Picture 11">
            <a:extLst>
              <a:ext uri="{FF2B5EF4-FFF2-40B4-BE49-F238E27FC236}">
                <a16:creationId xmlns:a16="http://schemas.microsoft.com/office/drawing/2014/main" id="{938B49E7-E051-2F4A-BDD2-46B2C932E215}"/>
              </a:ext>
            </a:extLst>
          </p:cNvPr>
          <p:cNvPicPr>
            <a:picLocks noChangeAspect="1"/>
          </p:cNvPicPr>
          <p:nvPr/>
        </p:nvPicPr>
        <p:blipFill>
          <a:blip r:embed="rId2"/>
          <a:stretch>
            <a:fillRect/>
          </a:stretch>
        </p:blipFill>
        <p:spPr>
          <a:xfrm>
            <a:off x="1889163" y="4645562"/>
            <a:ext cx="1276751" cy="1012281"/>
          </a:xfrm>
          <a:prstGeom prst="rect">
            <a:avLst/>
          </a:prstGeom>
        </p:spPr>
      </p:pic>
      <p:sp>
        <p:nvSpPr>
          <p:cNvPr id="13" name="TextBox 12">
            <a:extLst>
              <a:ext uri="{FF2B5EF4-FFF2-40B4-BE49-F238E27FC236}">
                <a16:creationId xmlns:a16="http://schemas.microsoft.com/office/drawing/2014/main" id="{11B386B8-4154-954A-B615-9E76343C0ABE}"/>
              </a:ext>
            </a:extLst>
          </p:cNvPr>
          <p:cNvSpPr txBox="1"/>
          <p:nvPr/>
        </p:nvSpPr>
        <p:spPr>
          <a:xfrm>
            <a:off x="317629" y="4623682"/>
            <a:ext cx="1579357" cy="954107"/>
          </a:xfrm>
          <a:prstGeom prst="rect">
            <a:avLst/>
          </a:prstGeom>
          <a:noFill/>
        </p:spPr>
        <p:txBody>
          <a:bodyPr wrap="square" rtlCol="0">
            <a:spAutoFit/>
          </a:bodyPr>
          <a:lstStyle/>
          <a:p>
            <a:pPr algn="ctr"/>
            <a:r>
              <a:rPr lang="en-US" sz="1400" dirty="0">
                <a:latin typeface="MV Boli" panose="02000500030200090000" pitchFamily="2" charset="0"/>
                <a:cs typeface="MV Boli" panose="02000500030200090000" pitchFamily="2" charset="0"/>
              </a:rPr>
              <a:t>PTA Meeting! </a:t>
            </a:r>
          </a:p>
          <a:p>
            <a:pPr algn="ctr"/>
            <a:r>
              <a:rPr lang="en-US" sz="1400" dirty="0">
                <a:latin typeface="MV Boli" panose="02000500030200090000" pitchFamily="2" charset="0"/>
                <a:cs typeface="MV Boli" panose="02000500030200090000" pitchFamily="2" charset="0"/>
              </a:rPr>
              <a:t>Feb 22</a:t>
            </a:r>
            <a:r>
              <a:rPr lang="en-US" sz="1400" baseline="30000" dirty="0">
                <a:latin typeface="MV Boli" panose="02000500030200090000" pitchFamily="2" charset="0"/>
                <a:cs typeface="MV Boli" panose="02000500030200090000" pitchFamily="2" charset="0"/>
              </a:rPr>
              <a:t>nd</a:t>
            </a:r>
            <a:r>
              <a:rPr lang="en-US" sz="1400" dirty="0">
                <a:latin typeface="MV Boli" panose="02000500030200090000" pitchFamily="2" charset="0"/>
                <a:cs typeface="MV Boli" panose="02000500030200090000" pitchFamily="2" charset="0"/>
              </a:rPr>
              <a:t>  Meeting Via Zoom @ 5pm</a:t>
            </a:r>
          </a:p>
        </p:txBody>
      </p:sp>
      <p:sp>
        <p:nvSpPr>
          <p:cNvPr id="14" name="TextBox 13">
            <a:extLst>
              <a:ext uri="{FF2B5EF4-FFF2-40B4-BE49-F238E27FC236}">
                <a16:creationId xmlns:a16="http://schemas.microsoft.com/office/drawing/2014/main" id="{C1CC79AE-AFFB-4049-AA82-A4DB18F346A5}"/>
              </a:ext>
            </a:extLst>
          </p:cNvPr>
          <p:cNvSpPr txBox="1"/>
          <p:nvPr/>
        </p:nvSpPr>
        <p:spPr>
          <a:xfrm>
            <a:off x="402638" y="5959368"/>
            <a:ext cx="2809201" cy="369332"/>
          </a:xfrm>
          <a:prstGeom prst="rect">
            <a:avLst/>
          </a:prstGeom>
          <a:noFill/>
        </p:spPr>
        <p:txBody>
          <a:bodyPr wrap="square" rtlCol="0">
            <a:spAutoFit/>
          </a:bodyPr>
          <a:lstStyle/>
          <a:p>
            <a:pPr algn="ctr"/>
            <a:r>
              <a:rPr lang="en-US" dirty="0">
                <a:latin typeface="Apple Braille" charset="0"/>
                <a:ea typeface="Apple Braille" charset="0"/>
                <a:cs typeface="Apple Braille" charset="0"/>
              </a:rPr>
              <a:t> </a:t>
            </a:r>
          </a:p>
        </p:txBody>
      </p:sp>
      <p:pic>
        <p:nvPicPr>
          <p:cNvPr id="15" name="Picture 14">
            <a:extLst>
              <a:ext uri="{FF2B5EF4-FFF2-40B4-BE49-F238E27FC236}">
                <a16:creationId xmlns:a16="http://schemas.microsoft.com/office/drawing/2014/main" id="{9691F3C0-9D52-E94D-96FF-AE7472A73E83}"/>
              </a:ext>
            </a:extLst>
          </p:cNvPr>
          <p:cNvPicPr>
            <a:picLocks noChangeAspect="1"/>
          </p:cNvPicPr>
          <p:nvPr/>
        </p:nvPicPr>
        <p:blipFill>
          <a:blip r:embed="rId3"/>
          <a:stretch>
            <a:fillRect/>
          </a:stretch>
        </p:blipFill>
        <p:spPr>
          <a:xfrm>
            <a:off x="272866" y="205386"/>
            <a:ext cx="2823200" cy="906796"/>
          </a:xfrm>
          <a:prstGeom prst="rect">
            <a:avLst/>
          </a:prstGeom>
        </p:spPr>
      </p:pic>
      <p:pic>
        <p:nvPicPr>
          <p:cNvPr id="16" name="Picture 15">
            <a:extLst>
              <a:ext uri="{FF2B5EF4-FFF2-40B4-BE49-F238E27FC236}">
                <a16:creationId xmlns:a16="http://schemas.microsoft.com/office/drawing/2014/main" id="{87967C15-B2ED-6143-91B4-7C005B8F73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18878" y="61048"/>
            <a:ext cx="2947215" cy="1276272"/>
          </a:xfrm>
          <a:prstGeom prst="rect">
            <a:avLst/>
          </a:prstGeom>
        </p:spPr>
      </p:pic>
      <p:pic>
        <p:nvPicPr>
          <p:cNvPr id="17" name="Picture 16">
            <a:extLst>
              <a:ext uri="{FF2B5EF4-FFF2-40B4-BE49-F238E27FC236}">
                <a16:creationId xmlns:a16="http://schemas.microsoft.com/office/drawing/2014/main" id="{A15C7FFD-A3AF-0647-B217-13D40C4C0C3D}"/>
              </a:ext>
            </a:extLst>
          </p:cNvPr>
          <p:cNvPicPr>
            <a:picLocks noChangeAspect="1"/>
          </p:cNvPicPr>
          <p:nvPr/>
        </p:nvPicPr>
        <p:blipFill rotWithShape="1">
          <a:blip r:embed="rId5">
            <a:extLst>
              <a:ext uri="{28A0092B-C50C-407E-A947-70E740481C1C}">
                <a14:useLocalDpi xmlns:a14="http://schemas.microsoft.com/office/drawing/2010/main" val="0"/>
              </a:ext>
            </a:extLst>
          </a:blip>
          <a:srcRect l="15092" t="10954" r="10848" b="54501"/>
          <a:stretch/>
        </p:blipFill>
        <p:spPr>
          <a:xfrm>
            <a:off x="484243" y="1628553"/>
            <a:ext cx="2705593" cy="1605760"/>
          </a:xfrm>
          <a:prstGeom prst="rect">
            <a:avLst/>
          </a:prstGeom>
        </p:spPr>
      </p:pic>
      <p:sp>
        <p:nvSpPr>
          <p:cNvPr id="18" name="TextBox 17">
            <a:extLst>
              <a:ext uri="{FF2B5EF4-FFF2-40B4-BE49-F238E27FC236}">
                <a16:creationId xmlns:a16="http://schemas.microsoft.com/office/drawing/2014/main" id="{5D00127C-6E9C-6B49-AD87-18E03EB484EC}"/>
              </a:ext>
            </a:extLst>
          </p:cNvPr>
          <p:cNvSpPr txBox="1"/>
          <p:nvPr/>
        </p:nvSpPr>
        <p:spPr>
          <a:xfrm>
            <a:off x="431045" y="3106493"/>
            <a:ext cx="2916237" cy="1200329"/>
          </a:xfrm>
          <a:prstGeom prst="rect">
            <a:avLst/>
          </a:prstGeom>
          <a:noFill/>
        </p:spPr>
        <p:txBody>
          <a:bodyPr wrap="square" rtlCol="0">
            <a:spAutoFit/>
          </a:bodyPr>
          <a:lstStyle/>
          <a:p>
            <a:pPr algn="ctr"/>
            <a:r>
              <a:rPr lang="en-US" b="1" dirty="0"/>
              <a:t>Thursday 2/11/2021</a:t>
            </a:r>
          </a:p>
          <a:p>
            <a:pPr algn="ctr"/>
            <a:r>
              <a:rPr lang="en-US" b="1" dirty="0"/>
              <a:t> @ 10am via Zoom!</a:t>
            </a:r>
          </a:p>
          <a:p>
            <a:pPr algn="ctr"/>
            <a:r>
              <a:rPr lang="en-US" b="1" dirty="0"/>
              <a:t>Meeting ID: 2154701929</a:t>
            </a:r>
          </a:p>
          <a:p>
            <a:pPr algn="ctr"/>
            <a:r>
              <a:rPr lang="en-US" b="1" dirty="0"/>
              <a:t>Passcode: 143143</a:t>
            </a:r>
          </a:p>
        </p:txBody>
      </p:sp>
      <p:sp>
        <p:nvSpPr>
          <p:cNvPr id="19" name="TextBox 18">
            <a:extLst>
              <a:ext uri="{FF2B5EF4-FFF2-40B4-BE49-F238E27FC236}">
                <a16:creationId xmlns:a16="http://schemas.microsoft.com/office/drawing/2014/main" id="{9CBD38F0-5616-DA44-B02D-1FA1637EA266}"/>
              </a:ext>
            </a:extLst>
          </p:cNvPr>
          <p:cNvSpPr txBox="1"/>
          <p:nvPr/>
        </p:nvSpPr>
        <p:spPr>
          <a:xfrm>
            <a:off x="484243" y="6025567"/>
            <a:ext cx="2748435" cy="369332"/>
          </a:xfrm>
          <a:prstGeom prst="rect">
            <a:avLst/>
          </a:prstGeom>
          <a:solidFill>
            <a:srgbClr val="FEB8DA"/>
          </a:solidFill>
        </p:spPr>
        <p:txBody>
          <a:bodyPr wrap="square" rtlCol="0">
            <a:spAutoFit/>
          </a:bodyPr>
          <a:lstStyle/>
          <a:p>
            <a:pPr algn="ctr"/>
            <a:r>
              <a:rPr lang="en-US" b="1" dirty="0">
                <a:latin typeface="Harrington" pitchFamily="82" charset="77"/>
                <a:ea typeface="Brush Script MT" panose="03060802040406070304" pitchFamily="66" charset="-122"/>
                <a:cs typeface="Brush Script MT" panose="03060802040406070304" pitchFamily="66" charset="-122"/>
              </a:rPr>
              <a:t>I love you Rituals!</a:t>
            </a:r>
          </a:p>
        </p:txBody>
      </p:sp>
      <p:pic>
        <p:nvPicPr>
          <p:cNvPr id="20" name="Picture 19">
            <a:extLst>
              <a:ext uri="{FF2B5EF4-FFF2-40B4-BE49-F238E27FC236}">
                <a16:creationId xmlns:a16="http://schemas.microsoft.com/office/drawing/2014/main" id="{57D9A4FF-F28E-0C47-992F-D1957B10CE9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96342" y="1627115"/>
            <a:ext cx="3126505" cy="4047460"/>
          </a:xfrm>
          <a:prstGeom prst="rect">
            <a:avLst/>
          </a:prstGeom>
        </p:spPr>
      </p:pic>
      <p:pic>
        <p:nvPicPr>
          <p:cNvPr id="21" name="Picture 20">
            <a:extLst>
              <a:ext uri="{FF2B5EF4-FFF2-40B4-BE49-F238E27FC236}">
                <a16:creationId xmlns:a16="http://schemas.microsoft.com/office/drawing/2014/main" id="{DF54CD79-6FB1-5B44-9095-A78C66DAC2B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2521" y="6583082"/>
            <a:ext cx="2431877" cy="2118773"/>
          </a:xfrm>
          <a:prstGeom prst="rect">
            <a:avLst/>
          </a:prstGeom>
        </p:spPr>
      </p:pic>
      <p:pic>
        <p:nvPicPr>
          <p:cNvPr id="22" name="Picture 21">
            <a:extLst>
              <a:ext uri="{FF2B5EF4-FFF2-40B4-BE49-F238E27FC236}">
                <a16:creationId xmlns:a16="http://schemas.microsoft.com/office/drawing/2014/main" id="{F08166C9-7519-D94E-B77D-39ACDDB2FC53}"/>
              </a:ext>
            </a:extLst>
          </p:cNvPr>
          <p:cNvPicPr>
            <a:picLocks noChangeAspect="1"/>
          </p:cNvPicPr>
          <p:nvPr/>
        </p:nvPicPr>
        <p:blipFill>
          <a:blip r:embed="rId8"/>
          <a:stretch>
            <a:fillRect/>
          </a:stretch>
        </p:blipFill>
        <p:spPr>
          <a:xfrm>
            <a:off x="3581494" y="6144034"/>
            <a:ext cx="2881336" cy="1042176"/>
          </a:xfrm>
          <a:prstGeom prst="rect">
            <a:avLst/>
          </a:prstGeom>
        </p:spPr>
      </p:pic>
      <p:sp>
        <p:nvSpPr>
          <p:cNvPr id="23" name="TextBox 22">
            <a:extLst>
              <a:ext uri="{FF2B5EF4-FFF2-40B4-BE49-F238E27FC236}">
                <a16:creationId xmlns:a16="http://schemas.microsoft.com/office/drawing/2014/main" id="{8223BEDB-3C33-224A-A97D-D3E7AA59328C}"/>
              </a:ext>
            </a:extLst>
          </p:cNvPr>
          <p:cNvSpPr txBox="1"/>
          <p:nvPr/>
        </p:nvSpPr>
        <p:spPr>
          <a:xfrm>
            <a:off x="3477270" y="7253913"/>
            <a:ext cx="3089783" cy="1323439"/>
          </a:xfrm>
          <a:prstGeom prst="rect">
            <a:avLst/>
          </a:prstGeom>
          <a:noFill/>
        </p:spPr>
        <p:txBody>
          <a:bodyPr wrap="square" rtlCol="0">
            <a:spAutoFit/>
          </a:bodyPr>
          <a:lstStyle/>
          <a:p>
            <a:pPr algn="ctr"/>
            <a:r>
              <a:rPr lang="en-US" sz="4000" b="1" dirty="0">
                <a:solidFill>
                  <a:schemeClr val="accent1">
                    <a:lumMod val="50000"/>
                  </a:schemeClr>
                </a:solidFill>
              </a:rPr>
              <a:t>Parents</a:t>
            </a:r>
          </a:p>
          <a:p>
            <a:pPr algn="ctr"/>
            <a:r>
              <a:rPr lang="en-US" sz="4000" b="1" dirty="0">
                <a:solidFill>
                  <a:schemeClr val="accent1">
                    <a:lumMod val="50000"/>
                  </a:schemeClr>
                </a:solidFill>
              </a:rPr>
              <a:t> Care at CRES</a:t>
            </a:r>
          </a:p>
        </p:txBody>
      </p:sp>
    </p:spTree>
    <p:extLst>
      <p:ext uri="{BB962C8B-B14F-4D97-AF65-F5344CB8AC3E}">
        <p14:creationId xmlns:p14="http://schemas.microsoft.com/office/powerpoint/2010/main" val="30476996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1775</TotalTime>
  <Words>1798</Words>
  <Application>Microsoft Macintosh PowerPoint</Application>
  <PresentationFormat>On-screen Show (4:3)</PresentationFormat>
  <Paragraphs>148</Paragraphs>
  <Slides>6</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vt:i4>
      </vt:variant>
    </vt:vector>
  </HeadingPairs>
  <TitlesOfParts>
    <vt:vector size="15" baseType="lpstr">
      <vt:lpstr>Apple Braille</vt:lpstr>
      <vt:lpstr>Arial</vt:lpstr>
      <vt:lpstr>Calibri</vt:lpstr>
      <vt:lpstr>Calibri Light</vt:lpstr>
      <vt:lpstr>Harrington</vt:lpstr>
      <vt:lpstr>MV Boli</vt:lpstr>
      <vt:lpstr>Times</vt:lpstr>
      <vt:lpstr>Times New Roman</vt:lpstr>
      <vt:lpstr>Office Theme</vt:lpstr>
      <vt:lpstr>PowerPoint Presentation</vt:lpstr>
      <vt:lpstr>Free Reduce Meals Update - Currently, all students are eligible to receive free breakfast and lunch, regardless of their eligibility status. Free meals will be available until December 31st. However, we still strongly encourage you to complete a new meal application if your household still qualifies. In addition to the meal benefits that will become effective on January 1st, students eligible for free or reduced-price meals can receive free or discounted testing fees, camp registrations, high-speed internet, and other benefits. School’s also receive a portion of their funding based off the percentage of students who qualify for free or reduced-price meals based off their household meal application, regardless of whether that student is attending MySchoolOnline or in person.   To review the eligibility guidelines and complete an application, please visit www.pascoschoolmeals.com.  </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Margaret Ann O'Brien</dc:creator>
  <cp:lastModifiedBy>Margaret Ann O'Brien</cp:lastModifiedBy>
  <cp:revision>111</cp:revision>
  <cp:lastPrinted>2020-12-01T15:41:52Z</cp:lastPrinted>
  <dcterms:created xsi:type="dcterms:W3CDTF">2019-11-18T18:30:29Z</dcterms:created>
  <dcterms:modified xsi:type="dcterms:W3CDTF">2021-01-25T20:22:34Z</dcterms:modified>
</cp:coreProperties>
</file>